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3" r:id="rId2"/>
  </p:sldMasterIdLst>
  <p:notesMasterIdLst>
    <p:notesMasterId r:id="rId37"/>
  </p:notesMasterIdLst>
  <p:handoutMasterIdLst>
    <p:handoutMasterId r:id="rId38"/>
  </p:handoutMasterIdLst>
  <p:sldIdLst>
    <p:sldId id="428" r:id="rId3"/>
    <p:sldId id="467" r:id="rId4"/>
    <p:sldId id="496" r:id="rId5"/>
    <p:sldId id="492" r:id="rId6"/>
    <p:sldId id="493" r:id="rId7"/>
    <p:sldId id="494" r:id="rId8"/>
    <p:sldId id="515" r:id="rId9"/>
    <p:sldId id="409" r:id="rId10"/>
    <p:sldId id="516" r:id="rId11"/>
    <p:sldId id="468" r:id="rId12"/>
    <p:sldId id="469" r:id="rId13"/>
    <p:sldId id="472" r:id="rId14"/>
    <p:sldId id="478" r:id="rId15"/>
    <p:sldId id="486" r:id="rId16"/>
    <p:sldId id="461" r:id="rId17"/>
    <p:sldId id="488" r:id="rId18"/>
    <p:sldId id="490" r:id="rId19"/>
    <p:sldId id="498" r:id="rId20"/>
    <p:sldId id="499" r:id="rId21"/>
    <p:sldId id="518" r:id="rId22"/>
    <p:sldId id="500" r:id="rId23"/>
    <p:sldId id="519" r:id="rId24"/>
    <p:sldId id="520" r:id="rId25"/>
    <p:sldId id="502" r:id="rId26"/>
    <p:sldId id="504" r:id="rId27"/>
    <p:sldId id="505" r:id="rId28"/>
    <p:sldId id="506" r:id="rId29"/>
    <p:sldId id="507" r:id="rId30"/>
    <p:sldId id="503" r:id="rId31"/>
    <p:sldId id="510" r:id="rId32"/>
    <p:sldId id="511" r:id="rId33"/>
    <p:sldId id="512" r:id="rId34"/>
    <p:sldId id="513" r:id="rId35"/>
    <p:sldId id="514" r:id="rId36"/>
  </p:sldIdLst>
  <p:sldSz cx="9144000" cy="6858000" type="screen4x3"/>
  <p:notesSz cx="6797675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6091" autoAdjust="0"/>
    <p:restoredTop sz="75738" autoAdjust="0"/>
  </p:normalViewPr>
  <p:slideViewPr>
    <p:cSldViewPr>
      <p:cViewPr>
        <p:scale>
          <a:sx n="66" d="100"/>
          <a:sy n="66" d="100"/>
        </p:scale>
        <p:origin x="-87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Arkusz1!$A$2:$A$8</c:f>
              <c:strCache>
                <c:ptCount val="7"/>
                <c:pt idx="0">
                  <c:v>oil </c:v>
                </c:pt>
                <c:pt idx="1">
                  <c:v>coal</c:v>
                </c:pt>
                <c:pt idx="2">
                  <c:v>gas</c:v>
                </c:pt>
                <c:pt idx="3">
                  <c:v>nuclear </c:v>
                </c:pt>
                <c:pt idx="4">
                  <c:v>hydro</c:v>
                </c:pt>
                <c:pt idx="5">
                  <c:v>biomass</c:v>
                </c:pt>
                <c:pt idx="6">
                  <c:v>other renewables</c:v>
                </c:pt>
              </c:strCache>
            </c:strRef>
          </c:cat>
          <c:val>
            <c:numRef>
              <c:f>Arkusz1!$B$2:$B$8</c:f>
              <c:numCache>
                <c:formatCode>0%</c:formatCode>
                <c:ptCount val="7"/>
                <c:pt idx="0">
                  <c:v>0.35000000000000031</c:v>
                </c:pt>
                <c:pt idx="1">
                  <c:v>0.28800000000000031</c:v>
                </c:pt>
                <c:pt idx="2">
                  <c:v>0.22700000000000031</c:v>
                </c:pt>
                <c:pt idx="3">
                  <c:v>6.4000000000000182E-2</c:v>
                </c:pt>
                <c:pt idx="4">
                  <c:v>2.500000000000005E-2</c:v>
                </c:pt>
                <c:pt idx="5">
                  <c:v>4.0000000000000091E-2</c:v>
                </c:pt>
                <c:pt idx="6">
                  <c:v>7.0000000000000175E-3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Arkusz1!$A$2:$A$8</c:f>
              <c:strCache>
                <c:ptCount val="7"/>
                <c:pt idx="0">
                  <c:v>oil </c:v>
                </c:pt>
                <c:pt idx="1">
                  <c:v>coal</c:v>
                </c:pt>
                <c:pt idx="2">
                  <c:v>gas</c:v>
                </c:pt>
                <c:pt idx="3">
                  <c:v>nuclear </c:v>
                </c:pt>
                <c:pt idx="4">
                  <c:v>hydro</c:v>
                </c:pt>
                <c:pt idx="5">
                  <c:v>biomass</c:v>
                </c:pt>
                <c:pt idx="6">
                  <c:v>other renewables</c:v>
                </c:pt>
              </c:strCache>
            </c:strRef>
          </c:cat>
          <c:val>
            <c:numRef>
              <c:f>Arkusz1!$C$2:$C$8</c:f>
              <c:numCache>
                <c:formatCode>0%</c:formatCode>
                <c:ptCount val="7"/>
                <c:pt idx="0">
                  <c:v>0.32700000000000073</c:v>
                </c:pt>
                <c:pt idx="1">
                  <c:v>0.29200000000000031</c:v>
                </c:pt>
                <c:pt idx="2">
                  <c:v>0.23500000000000001</c:v>
                </c:pt>
                <c:pt idx="3">
                  <c:v>6.2000000000000138E-2</c:v>
                </c:pt>
                <c:pt idx="4">
                  <c:v>2.7000000000000083E-2</c:v>
                </c:pt>
                <c:pt idx="5">
                  <c:v>4.7000000000000097E-2</c:v>
                </c:pt>
                <c:pt idx="6">
                  <c:v>1.2000000000000021E-2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2030</c:v>
                </c:pt>
              </c:strCache>
            </c:strRef>
          </c:tx>
          <c:invertIfNegative val="0"/>
          <c:cat>
            <c:strRef>
              <c:f>Arkusz1!$A$2:$A$8</c:f>
              <c:strCache>
                <c:ptCount val="7"/>
                <c:pt idx="0">
                  <c:v>oil </c:v>
                </c:pt>
                <c:pt idx="1">
                  <c:v>coal</c:v>
                </c:pt>
                <c:pt idx="2">
                  <c:v>gas</c:v>
                </c:pt>
                <c:pt idx="3">
                  <c:v>nuclear </c:v>
                </c:pt>
                <c:pt idx="4">
                  <c:v>hydro</c:v>
                </c:pt>
                <c:pt idx="5">
                  <c:v>biomass</c:v>
                </c:pt>
                <c:pt idx="6">
                  <c:v>other renewables</c:v>
                </c:pt>
              </c:strCache>
            </c:strRef>
          </c:cat>
          <c:val>
            <c:numRef>
              <c:f>Arkusz1!$D$2:$D$8</c:f>
              <c:numCache>
                <c:formatCode>0%</c:formatCode>
                <c:ptCount val="7"/>
                <c:pt idx="0">
                  <c:v>0.30200000000000032</c:v>
                </c:pt>
                <c:pt idx="1">
                  <c:v>0.28500000000000031</c:v>
                </c:pt>
                <c:pt idx="2">
                  <c:v>0.24500000000000033</c:v>
                </c:pt>
                <c:pt idx="3">
                  <c:v>6.4000000000000182E-2</c:v>
                </c:pt>
                <c:pt idx="4">
                  <c:v>2.8000000000000011E-2</c:v>
                </c:pt>
                <c:pt idx="5">
                  <c:v>5.4000000000000138E-2</c:v>
                </c:pt>
                <c:pt idx="6">
                  <c:v>2.100000000000005E-2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62880"/>
        <c:axId val="23164416"/>
      </c:barChart>
      <c:catAx>
        <c:axId val="23162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latin typeface="Arial" pitchFamily="34" charset="0"/>
              </a:defRPr>
            </a:pPr>
            <a:endParaRPr lang="hu-HU"/>
          </a:p>
        </c:txPr>
        <c:crossAx val="23164416"/>
        <c:crosses val="autoZero"/>
        <c:auto val="1"/>
        <c:lblAlgn val="ctr"/>
        <c:lblOffset val="100"/>
        <c:noMultiLvlLbl val="0"/>
      </c:catAx>
      <c:valAx>
        <c:axId val="231644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hu-HU"/>
          </a:p>
        </c:txPr>
        <c:crossAx val="23162880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336FA-C1AE-460A-BB8A-B355E6B68DDF}" type="datetimeFigureOut">
              <a:rPr lang="hu-HU" smtClean="0"/>
              <a:pPr/>
              <a:t>2012.11.15.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6DA15-1400-4F5A-AF6B-F4DA32FB308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1780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A667C03-1537-4F6C-B0A7-ECFB0EDDEF88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88E78ED-D0E3-43F5-B025-AFC0ECAA5DE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22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tavaly az Országgyűlés által elfogadott Nemzeti Energiastratégia (77/2011 OGY határozat) biztosítja a keretrendszert a hazai energiapolitikai döntésekhez.</a:t>
            </a:r>
          </a:p>
          <a:p>
            <a:pPr lvl="0"/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Ellátásbiztonsági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szempontból legfontosabb körülmény, amely mind a Nemzeti Energiastratégia, mind a készülő cselekvési tervek kiindulási pontját jelentette az, hogy hazánk fosszilis energiahordozó import függése miatt energetikailag sebezhető. Ezért meg kell próbálnunk csökkenteni a függőséget, amely a földgáz szektorban a legkritikusabb. 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Hazánk energiaellátását tehát mindenképpen egy biztonságosan, előre kalkulálható és megfizethető áron beszerezhető energiahordozóra, vagy energiahordozó mixre kell alapozni. Ellátás-biztonsági megfontolásból ezért minél előbb előtérbe kell kerülnie hazai energiaforrásoknak.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jelenlegi magyar energiapolitika meghatározó dokumentumainak</a:t>
            </a:r>
            <a:r>
              <a:rPr lang="hu-HU" baseline="0" dirty="0" smtClean="0"/>
              <a:t> ismertetését az alábbi menetrend szerint teszem: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0738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hazai </a:t>
            </a:r>
            <a:r>
              <a:rPr lang="hu-HU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energiapoltika</a:t>
            </a:r>
            <a:r>
              <a:rPr lang="hu-H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meghatározásánál a következő globális tendenciákat</a:t>
            </a:r>
            <a:r>
              <a:rPr lang="hu-H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vettük figyelembe:</a:t>
            </a:r>
            <a:endParaRPr lang="hu-HU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u-H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Növekvő igényeket és fokozott versenyt prognosztizáltunk a fosszilis</a:t>
            </a:r>
            <a:r>
              <a:rPr lang="hu-HU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energiahordozó készletekért</a:t>
            </a:r>
            <a:r>
              <a:rPr lang="hu-H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Nemzetközi Energiaügynökség (IEA) adatai szerint a világ energiaigénye 1980-ban 7 229 millió tonna olajegyenérték (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Mtoe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volt, ami 2008-ra közel 70 százalékkal, 12 271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Mtoe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értékre növekedett. A globális primer energiaigény több mint 80 százalékát a fosszilis energiaforrások adják, melyek mellett a nukleáris energia, illetve megújuló energiaforrások részesedése elenyészőnek hat.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De</a:t>
            </a:r>
            <a:r>
              <a:rPr lang="hu-HU" baseline="0" dirty="0" smtClean="0"/>
              <a:t> a nem-konvencionális szénhidrogének fokozatos és erőteljes térnyerése alaposan átírhatja a </a:t>
            </a:r>
            <a:r>
              <a:rPr lang="hu-HU" baseline="0" dirty="0" err="1" smtClean="0"/>
              <a:t>vész-fogatókönyveket</a:t>
            </a:r>
            <a:r>
              <a:rPr lang="hu-HU" baseline="0" dirty="0" smtClean="0"/>
              <a:t>!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Az</a:t>
            </a:r>
            <a:r>
              <a:rPr lang="hu-HU" b="1" baseline="0" dirty="0" smtClean="0"/>
              <a:t> energiafelhasználásunk struktúrája sokkal konzervatívabb a valóságban, mint arra következtethetnénk egyes sajtóhírekből, vagy az új technológiák mellett állást foglaló gazdasági csoportosulások, lobbik megnyilatkozásaiból. </a:t>
            </a:r>
            <a:r>
              <a:rPr lang="hu-HU" b="1" dirty="0" smtClean="0"/>
              <a:t>A jelenlegi energiapolitika mentén globális szinten nem várható a fosszilis energiahordozók használatának szignifikáns csökkenése 2050-ig</a:t>
            </a:r>
            <a:r>
              <a:rPr lang="hu-HU" dirty="0" smtClean="0"/>
              <a:t>, az EU-ban pedig legalább</a:t>
            </a:r>
            <a:r>
              <a:rPr lang="hu-HU" baseline="0" dirty="0" smtClean="0"/>
              <a:t> 2030-ig. Ezen belül a szén részaránya 2050-ig növekedni fog a globális skálán, az EU-ban is minimum a stagnálás lesz a jellemző tendencia. A globális </a:t>
            </a:r>
            <a:r>
              <a:rPr lang="hu-HU" baseline="0" dirty="0" err="1" smtClean="0"/>
              <a:t>primerenergiaigény</a:t>
            </a:r>
            <a:r>
              <a:rPr lang="hu-HU" baseline="0" dirty="0" smtClean="0"/>
              <a:t> növekmény valóban a megújulók részesedésének a növekedéséből származik, de ez nem érinti a felhasznált fosszilis energiahordozók mennyiségét.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 smtClean="0"/>
              <a:t>Még</a:t>
            </a:r>
            <a:r>
              <a:rPr lang="pl-PL" b="1" baseline="0" dirty="0" smtClean="0"/>
              <a:t> a komoly ÜHG csökkentési terveket dédelgető EU szintjén is lassú az energiamix átrendeződés! </a:t>
            </a:r>
            <a:r>
              <a:rPr lang="pl-PL" b="0" baseline="0" dirty="0" smtClean="0"/>
              <a:t>A jelenlegi energiapolitikák mentén 22 évet vesz igénybe, hogy az EU bruttó belső energiafelhasználásban a megújulók részaránya megduplázódjon, azaz 8%-ról 15%-ra nőjön. Ezzel együtt is a fosszilis energiahordozók dominánsak maradnak az EU energiamixében, 70%-os lesz a részesedésük még 2030-ban is. Eközben az EU még jobban függő helyzetbe kerül az energiaimport szempontjából, és erőteljesen fog növekedni a villamosenergiaigény.</a:t>
            </a:r>
            <a:endParaRPr lang="pl-PL" b="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b="1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9302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-"/>
            </a:pP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Energetikai szempontból sebezhetők vagyunk</a:t>
            </a:r>
          </a:p>
          <a:p>
            <a:pPr marL="171450" indent="-171450">
              <a:buFontTx/>
              <a:buChar char="-"/>
            </a:pP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Meghatározóak 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fosszilis energiahordozók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primer energia ellátásunkban </a:t>
            </a:r>
          </a:p>
          <a:p>
            <a:pPr marL="171450" indent="-171450">
              <a:buFontTx/>
              <a:buChar char="-"/>
            </a:pP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földgáz szükségletünk 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82 %-a import</a:t>
            </a:r>
          </a:p>
          <a:p>
            <a:pPr marL="171450" indent="-171450">
              <a:buFontTx/>
              <a:buChar char="-"/>
            </a:pPr>
            <a:endParaRPr lang="hu-H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kedvezőtlen globális folyamatokkal sajnos nem egy erőtől duzzadó, magabiztos és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energiafüggetlen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Magyarország néz szembe. 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Energetikai szempontból sebezhetők vagyunk.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magyar energetikai infrastruktúra meghatározó része ugyanis a kommunista éra öröksége és hogy az – mint arra sokan emlékszünk – a Szovjetunióból érkező olcsó energiára épült. 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Meghatározóak 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fosszilis energiahordozók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primer energia ellátásunkban, ezek importjából fedezzük energiaszükségeltünk 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62 %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-át. Külön kiemelendő, hogy földgáz szükségletünk 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82 %-a import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amelynek jelentős része a Testvériség gázvezetéken érkezik hazánkba Ukrajnán keresztül Oroszországból.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Erőműparkunk elöregedő, többségében alacsony hatásfokú szén- és gáztüzelésű egységekből áll. Épületeink hőszigetelése rossz, így energiafelhasználása pazarló.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Megújuló-energia hasznosításunk 2010-ben 8,79% és ennek is közel 50%-a tűzifa együtt tüzelésből származik (e nélkül a hazai megújuló részarány 5,5% lenne!).</a:t>
            </a:r>
          </a:p>
          <a:p>
            <a:pPr marL="171450" indent="-171450">
              <a:buFontTx/>
              <a:buChar char="-"/>
            </a:pP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D5256F-A6F1-4535-B1B7-712A20564009}" type="slidenum">
              <a:rPr lang="hu-HU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hu-H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200" b="1" dirty="0" err="1" smtClean="0">
                <a:latin typeface="+mn-lt"/>
              </a:rPr>
              <a:t>Ellátásbiztonsági</a:t>
            </a:r>
            <a:r>
              <a:rPr lang="hu-HU" sz="1200" b="1" dirty="0" smtClean="0">
                <a:latin typeface="+mn-lt"/>
              </a:rPr>
              <a:t> szempontból</a:t>
            </a:r>
            <a:r>
              <a:rPr lang="hu-HU" sz="1200" b="1" baseline="0" dirty="0" smtClean="0">
                <a:latin typeface="+mn-lt"/>
              </a:rPr>
              <a:t> legfontosabb körülmény, amely mind a Nemzeti Energiastratégia, mind a készülő cselekvési tervek kiindulási pontját jelentette az, hogy h</a:t>
            </a:r>
            <a:r>
              <a:rPr lang="hu-HU" sz="1200" b="1" dirty="0" smtClean="0">
                <a:latin typeface="+mn-lt"/>
              </a:rPr>
              <a:t>azánk fosszilis</a:t>
            </a:r>
            <a:r>
              <a:rPr lang="hu-HU" sz="1200" b="1" baseline="0" dirty="0" smtClean="0">
                <a:latin typeface="+mn-lt"/>
              </a:rPr>
              <a:t> energiahordozó-import függése miatt </a:t>
            </a:r>
            <a:r>
              <a:rPr lang="hu-HU" sz="1200" b="1" dirty="0" smtClean="0">
                <a:latin typeface="+mn-lt"/>
              </a:rPr>
              <a:t>energetikailag sebezhető.</a:t>
            </a:r>
            <a:r>
              <a:rPr lang="hu-HU" sz="1200" b="1" baseline="0" dirty="0" smtClean="0">
                <a:latin typeface="+mn-lt"/>
              </a:rPr>
              <a:t> Ezért meg kell próbálnunk csökkenteni a függőséget, amely a földgáz szektorban a legkritikusabb.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 smtClean="0">
                <a:latin typeface="+mn-lt"/>
              </a:rPr>
              <a:t>Erre öt eszközünk lesz: (i) energiatakarékosság, (i) megújuló energia a lehető legmagasabb</a:t>
            </a:r>
            <a:r>
              <a:rPr lang="hu-HU" sz="1200" baseline="0" dirty="0" smtClean="0">
                <a:latin typeface="+mn-lt"/>
              </a:rPr>
              <a:t> arányban, melynek alapja olyan kétpólusú mezőgazdaság létrehozása, amely piacorientált flexibilitással tud váltani az élelmiszertermelés és az energetikai célú biomassza előállítás között</a:t>
            </a:r>
            <a:r>
              <a:rPr lang="hu-HU" sz="1200" dirty="0" smtClean="0">
                <a:latin typeface="+mn-lt"/>
              </a:rPr>
              <a:t> (</a:t>
            </a:r>
            <a:r>
              <a:rPr lang="hu-HU" sz="1200" dirty="0" err="1" smtClean="0">
                <a:latin typeface="+mn-lt"/>
              </a:rPr>
              <a:t>iii</a:t>
            </a:r>
            <a:r>
              <a:rPr lang="hu-HU" sz="1200" dirty="0" smtClean="0">
                <a:latin typeface="+mn-lt"/>
              </a:rPr>
              <a:t>) a biztonságos atomenergia</a:t>
            </a:r>
            <a:r>
              <a:rPr lang="hu-HU" sz="1200" baseline="0" dirty="0" smtClean="0">
                <a:latin typeface="+mn-lt"/>
              </a:rPr>
              <a:t> és az erre épülő közlekedési elektrifikáció, (</a:t>
            </a:r>
            <a:r>
              <a:rPr lang="hu-HU" sz="1200" baseline="0" dirty="0" err="1" smtClean="0">
                <a:latin typeface="+mn-lt"/>
              </a:rPr>
              <a:t>iv</a:t>
            </a:r>
            <a:r>
              <a:rPr lang="hu-HU" sz="1200" baseline="0" dirty="0" smtClean="0">
                <a:latin typeface="+mn-lt"/>
              </a:rPr>
              <a:t>) egységes Európai energia infrastruktúra, energiapiac és energiapolitika, és végül (v) a hazai szén- és lignitvagyon fenntartható, környezetbarát felhasználása</a:t>
            </a:r>
            <a:r>
              <a:rPr lang="hu-HU" sz="1200" dirty="0" smtClean="0">
                <a:latin typeface="+mn-lt"/>
              </a:rPr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Hazánk energiaellátását tehát mindenképpen egy biztonságosan, előre kalkulálható és megfizethető áron beszerezhető energiahordozóra, vagy energiahordozó mixre kell alapozni.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Ellátásbiztonsági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megfontolásból ezért minél előbb előtérbe kell kerülnie a hazai szén- és lignitvagyon környezetbarát felhasználásának, új hazai kőolaj-, konvencionális és nem konvencionális gázlelőhelyek művelésbe vonásának. Nem beszélve arról, hogy a hazai szén- és lignitvagyon egyben a magyar energetika krízishelyzeti tartalékát is jelenti, hiszen segítségével nem tolerálható mértékű piaci áremelkedések, tartós hiány és egyéb szükséghelyzetek esetén bármely más energiaforrás kiváltható.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baseline="0" dirty="0" smtClean="0"/>
              <a:t>Szöveg a dián!</a:t>
            </a:r>
          </a:p>
          <a:p>
            <a:pPr>
              <a:buFontTx/>
              <a:buNone/>
            </a:pPr>
            <a:endParaRPr lang="hu-HU" baseline="0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Tudatosítanunk kell, hogy a környezetbarát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szolgáltatás országos energiapolitikai eszköz, az Országgyűlés által elfogadott 2030-ig irányt mutató Nemzeti Energiastratégia végrehajtásának fontos eszköze. Kiváló lehetőség a klímavédelem és a fenntartható fejlődés szolgálatában, ezért jogi szabályozással is erősíteni kell a nemzeti vagyon részét képező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távhőrendszerek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védelmét.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rekonstrukciójához, a szükséges fejlesztésekhez tehát elengedhetetlenül szükséges az integrált közgondolkodás és rendszerszintű energiapolitika irányába való elmozdulás. Tudatában kell lennünk annak, hogy a fentiek híján a nemzetgazdaságnak növekvő primerenergia-felhasználással, növekvő CO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-kibocsátással, növekvő földgázimporttal, hiányzó áram- és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hőtermelő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kapacitással és dráguló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távhővel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kell szembenéznie.</a:t>
            </a:r>
          </a:p>
          <a:p>
            <a:pPr lvl="0"/>
            <a:endParaRPr lang="hu-H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Mindezek alapján célunk, hogy a földgázalapú központi fűtéssel versenyezni tudó, kompetitív </a:t>
            </a:r>
            <a:r>
              <a:rPr lang="hu-H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</a:t>
            </a: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szektort hozzunk létre.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2007-ben a forróvíz-rendszerekben termelt hőmennyiségnek több, mint 93%-át állították elő földgázból:</a:t>
            </a:r>
          </a:p>
          <a:p>
            <a:pPr lvl="0"/>
            <a:endParaRPr lang="hu-H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Célunk, hogy a távhőszolgáltatás fokozatosan a földgáz import kiváltás egyik eszközévé alakulva egyéb, elsősorban megújuló- és anyagában nem hasznosítható kommunális hulladék energiaforrást alkalmazva a környezettudatos fogyasztók zöld szolgáltatásává alakuljon.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11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távhőszolgáltatásban is meghatározó energiahordozó a földgáz. 2007-ben a forróvíz-rendszerekben termelt hőmennyiségnek több, mint 93%-át állították elő földgázból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Sajnos fel kell készülnünk arra, hogy a földgáz világpiaci árának további várható növekedése elsősorban a távhőszolgáltatás fogyasztói körének döntő hányadát kitevő lakossági fogyasztókat fogja sújtani. Az ellátásbiztonság hosszabb távú biztosítása érdekében ezért szükséges a földgáz jelenlegi részesedésének csökkentése a </a:t>
            </a:r>
            <a:r>
              <a:rPr lang="hu-HU" dirty="0" err="1" smtClean="0"/>
              <a:t>hőelőállításban</a:t>
            </a:r>
            <a:r>
              <a:rPr lang="hu-HU" dirty="0" smtClean="0"/>
              <a:t>. </a:t>
            </a:r>
          </a:p>
          <a:p>
            <a:endParaRPr lang="hu-HU" dirty="0" smtClean="0"/>
          </a:p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fentiek alapján megállapítható, hogy a kiemelkedő környezetvédelmi- és fosszilis energia kiváltó potenciállal rendelkező </a:t>
            </a:r>
            <a:r>
              <a:rPr lang="hu-H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távhőellátás</a:t>
            </a: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jelenleg nem alkalmas az elvárt klíma- és energiapolitikai célok megvalósítására. Ezért a hőtermelésben szükséges a megújuló energiaforrások részarányának illesztése a Nemzeti Energiastratégia, illetve az </a:t>
            </a:r>
            <a:r>
              <a:rPr lang="hu-H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NCsT</a:t>
            </a: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célértékeihez. </a:t>
            </a:r>
          </a:p>
          <a:p>
            <a:endParaRPr lang="hu-H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decentralizált, lokális termelési mód elterjesztése miatt szükséges továbbá a megújuló energiaforrás és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távhőrendszer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kapcsolatok topográfiai felmérése, és illesztése, illetve 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távhőellátó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rendszer körzetében a geotermikus energia illetve a biomassza potenciál felmérése, a hasznosítás lehetőségeinek feltárása, műszaki megoldások, költségek és gazdaságosság elemzése. </a:t>
            </a:r>
            <a:endParaRPr lang="hu-HU" dirty="0" smtClean="0"/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B834B-7AFA-4105-AE83-1D19B146E48B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Látható, hogy 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esetében a költségek 67%-át az energiaköltségek (vásárolt hő, földgáz, villamos energia), további 10%-át pedig az értékcsökkenés és a különféle adók teszik ki, és, a nyereséggel együtt is csupán alig a költségek 23%-át jelenti 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távhőszolgáltató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működési költsége. Megállapítható tehát, hogy a szolgáltató által közvetlenül befolyásolható költségek kevesebb, mint 1/3-át teszik ki a közvetlenül nem befolyásolható költségeknek (a miniszteri ármegállapítás hatálya alá tartozó termelői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hőáraknak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földgázáraknak, az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ÉCs-nek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és az adóknak). Ebből pedig logikusan következik egyrészt az, hogy az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energiárakban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bekövetkező emelkedés – a fogyasztói árak növekedése híján – a működési költségek csökkentésével szinte biztosan nem ellensúlyozható, másrészt pedig az, hogy a költségekre, és ezen keresztül a versenyhelyzetre alakulására meghatározó befolyással bír a hazai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távhőben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több, mint 80%-os részarányt képviselő földgáz ára és áraránya.</a:t>
            </a:r>
          </a:p>
          <a:p>
            <a:endParaRPr lang="hu-HU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ábrán látható,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hogy a távhőszolgáltatás – Budapesten legalábbis – a lakossági (a nem Áfa visszaigénylő) szektorban a kedvezményes Áfa-kulcsnak köszönhetően jelenleg mintegy 8% mértékű versenyelőnyben van a gáz-központi fűtéssel szemben, amennyiben azonban az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Áfá-t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figyelmen kívül hagyjuk, az Áfa-visszaigénylő szektorban mintegy 9% versenyhátrány állapítható meg. Ez a versenyhátrány szerencsére még nem elég nagy ahhoz, hogy a meglévő nem lakossági fogyasztók tömegesen elhagyják a szolgáltatást, azonban nyilvánvalóan mutatja, hogy miért is kell(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ett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távhőszolgáltatóknak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különféle engedményeket adni az ilyen jellegű új fogyasztók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távhőre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csatlakoztatása (piacbővítés) érdekében. Az ábrán feltüntettük az adott épület korszerűsítését (fűtéskorszerűsítés és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hővédelem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javítás) követően kialakuló helyzetet is, amely tovább árnyalja a képet. Megállapítható ugyanis, hogy egy korszerűsített épületnél a kedvezményes Áfa-kulcs nem elegendő a versenyelőny biztosításához, azaz egy ilyen épületnél 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már a nem Áfa-visszaigénylő (lakossági) szektorban is versenyhátrányban van.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Nem beszélve arról, hogy a fűtőművek</a:t>
            </a:r>
            <a:r>
              <a:rPr lang="hu-HU" baseline="0" dirty="0" smtClean="0"/>
              <a:t> kéményein át a CO2, </a:t>
            </a:r>
            <a:r>
              <a:rPr lang="hu-HU" baseline="0" dirty="0" err="1" smtClean="0"/>
              <a:t>SOx</a:t>
            </a:r>
            <a:r>
              <a:rPr lang="hu-HU" baseline="0" dirty="0" smtClean="0"/>
              <a:t>, </a:t>
            </a:r>
            <a:r>
              <a:rPr lang="hu-HU" baseline="0" dirty="0" err="1" smtClean="0"/>
              <a:t>NOx</a:t>
            </a:r>
            <a:r>
              <a:rPr lang="hu-HU" baseline="0" dirty="0" smtClean="0"/>
              <a:t>  emisszió a </a:t>
            </a:r>
            <a:r>
              <a:rPr lang="hu-HU" baseline="0" dirty="0" err="1" smtClean="0"/>
              <a:t>sürün</a:t>
            </a:r>
            <a:r>
              <a:rPr lang="hu-HU" baseline="0" dirty="0" smtClean="0"/>
              <a:t> lakott területekről kihígulva távozik. Lényegesen javítva a távfűtéses – általában sűrűn lakott – </a:t>
            </a:r>
            <a:r>
              <a:rPr lang="hu-HU" baseline="0" dirty="0" err="1" smtClean="0"/>
              <a:t>lakónyegyedek</a:t>
            </a:r>
            <a:r>
              <a:rPr lang="hu-HU" baseline="0" dirty="0" smtClean="0"/>
              <a:t> közegészségügyi helyzetét.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5849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ETE által szervezett első</a:t>
            </a:r>
            <a:r>
              <a:rPr lang="hu-HU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műhelyvita során kristályosodtak a legfontosabb és legsürgősebb tennivalóink. Ennek alapján a legsürgetőbb feladatunk a s</a:t>
            </a:r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tabil szabályozói és pénzügyi háttér kialakítása:</a:t>
            </a: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Tervezett</a:t>
            </a:r>
            <a:r>
              <a:rPr lang="hu-HU" sz="12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intézkedések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Rövid időn belül ki kell alakítani egy hosszútávra szóló transzparens, benchmark alapú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távhőár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megállapítási módszertant, amely elismeri a hőtermelés és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hőtovábbítás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területén végzett, belátható időn belül megtérülő hatékonyság- és ellátásbiztonság növelő beruházásokat. </a:t>
            </a:r>
          </a:p>
          <a:p>
            <a:r>
              <a:rPr lang="hu-H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Számon kérhető: ……, Részfeladatért felelős: …….., Konzultációba bevont: ……….., </a:t>
            </a: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Határidő: …..</a:t>
            </a: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Meg kell vizsgálni annak a lehetőségét, hogy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távhőben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érintett kapcsolt hő- és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villamosenergia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termeléssel összefüggésben adódó CO</a:t>
            </a:r>
            <a:r>
              <a:rPr lang="hu-H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kereskedelem haszna vissza-forgatható legyen a távhőszolgáltatás korszerűsítési feladatainak támogatására. </a:t>
            </a:r>
          </a:p>
          <a:p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Forrástérképet kell készíteni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szolgáltatás műszaki színvonalának emelését szolgáló beruházások finanszírozására, amely történhet: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értéklánc szereplőinek bevonásával meghatározott műszaki-fejlesztési prioritások mentén - EU operatív programok keretében (KEOP, GOP, KMOP);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az Európai Innovációs Bank bevonásával nagyobb léptékű célzott beruházások részfinanszírozása (pl.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hőtermelői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versenyhelyzet kialakítása a szigetüzemek összekapcsolásával, az észak-pesti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hulladékégetőmű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távhőszolgáltatásba való bevonása, biomassza hőerőművek építése,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geotermális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energia hasznosítása)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Hatékony eljárás kialakítása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távhőszolgáltatók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kintlévőségeinek csökkentésére a lejárt követelések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faktorálására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vagyis engedményezésére (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 faktoring) alapuló módszertannal dolgozó,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távhőszolgáltatói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résztulajdonban lévő kintlévőség kezelő cég/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létrehozásával. A tevékenység a Hitelintézetek és pénzügyi vállalkozások tevékenységéről szóló törvény alapján végezhető (modell értékű tevékenység már eredményesen folyik a Főtáv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Zrt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tulajdonában lévő DHK Hátralékkezelő és Pénzügyi Szolgáltató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Zrt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jóvoltából), folyamatos PSZÁF kontrol alatt. 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Az Állam - példát mutatva - jogszabályi szinten szüntesse meg annak a lehetőségét, hogy állami tulajdonú közintézmények tartozást halmozhassanak fel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távhőszolgáltatókkal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szemben.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Annak a politikai szándéknak a jelzése, hogy középtávon elérendő cél a hőtermelés és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hőtovábbítás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/értékesítés egy kézbe, lehetőleg önkormányzati tulajdonba kerülése.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Olyan szabályozói környezet kialakítása, mely megszünteti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hőtermelő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és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távhőszolgáltató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közé beépülő hő-viszonteladói kör kialakulásának lehetőségét.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Annak a politikai szándéknak a jelzése, hogy a távhőszolgáltatásról való leválást rendeleti úton is korlátozni szükséges, a több önkormányzat által már bevezetésre került önkormányzati rendelet országos szintre emelésével: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Idézet Győr Megyei Jogú Város Önkormányzata 63/2003. (XII. 19.) „A Környezetvédelemről” című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rendeletéből: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 12 – A levegőtisztaság védelme érdekében a fűtési energiaellátást kötelezően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távhővel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vagy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távhővel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az energiafelhasználás helyszínének levegő tisztasága szempontjából – egyenértékű műszaki megoldás alkalmazásával (pl.: napenergia, szélenergia, geotermikus energia, stb.) kell biztosítani a Győr város Szabályozási Tervének „1.3.B.6. „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ellátás területei” tervlapján meghatározott területeken. A tervlapon jelölt területeken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hőellátás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távhővel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történő biztosításától eltérni csak akkor lehet, ha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helyszíntől számított 500 méteren belül hálózattal rendelkező hőszolgáltató írásban nyilatkozik, hogy az adott igényt nem képes kielégíteni, vagy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szaktervező dokumentációja bizonyítja, hogy a terezett hőenergia-ellátás nem jár a felhasználás helyszínén,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távhő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használatához viszonyítva, annál nagyobb mértékű levegőszennyezéssel.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 A 8) pont alapján kerüljön kiegészítésre a Nemzetgazdasági Tervezési Hivatal (NTH) gondozásában jelenleg készülő Országos Fejlesztési Koncepció és az Országos Területfejlesztési Koncepció is.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10) Programot kell kidolgozni a pazarló és elavult gázkonvektoros lakótelepi társasházak távhőszolgáltatásra való csatlakoztatásáról. Ennek első részeként megvalósíthatósági tanulmányokat kell készíteni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költégeiről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amely magába foglalja a hőszigetelési, épületgépészeti,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infrastruktúrális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beruházási igényt,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CO</a:t>
            </a:r>
            <a:r>
              <a:rPr lang="hu-H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kibocsátás helyben mért várható változásáról,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humánegészségügyi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konzekvenciákról,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terv társadalmi fogadtatásáról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01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stabil </a:t>
            </a:r>
            <a:r>
              <a:rPr lang="hu-HU" dirty="0" err="1" smtClean="0"/>
              <a:t>hosszútávú</a:t>
            </a:r>
            <a:r>
              <a:rPr lang="hu-HU" dirty="0" smtClean="0"/>
              <a:t> szabályozói környezet biztosítása mellett fontos feladatunk</a:t>
            </a:r>
            <a:r>
              <a:rPr lang="hu-HU" baseline="0" dirty="0" smtClean="0"/>
              <a:t> segíteni a </a:t>
            </a:r>
            <a:r>
              <a:rPr lang="hu-HU" baseline="0" dirty="0" err="1" smtClean="0"/>
              <a:t>távhőszolgálatás</a:t>
            </a:r>
            <a:r>
              <a:rPr lang="hu-HU" baseline="0" dirty="0" smtClean="0"/>
              <a:t> műszaki </a:t>
            </a:r>
            <a:r>
              <a:rPr lang="hu-HU" baseline="0" dirty="0" err="1" smtClean="0"/>
              <a:t>szinvonalának</a:t>
            </a:r>
            <a:r>
              <a:rPr lang="hu-HU" baseline="0" dirty="0" smtClean="0"/>
              <a:t> emelését.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7653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 intézkedések harmadik típusa a </a:t>
            </a:r>
            <a:r>
              <a:rPr lang="hu-HU" dirty="0" err="1" smtClean="0"/>
              <a:t>távhő</a:t>
            </a:r>
            <a:r>
              <a:rPr lang="hu-HU" dirty="0" smtClean="0"/>
              <a:t> társadalmi elfogadottságának a növelésére irányul.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2712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rgbClr val="C00000"/>
                </a:solidFill>
              </a:rPr>
              <a:t>Az </a:t>
            </a:r>
            <a:r>
              <a:rPr lang="hu-HU" b="1" dirty="0" err="1" smtClean="0">
                <a:solidFill>
                  <a:srgbClr val="C00000"/>
                </a:solidFill>
              </a:rPr>
              <a:t>Erőműfejlesztési</a:t>
            </a:r>
            <a:r>
              <a:rPr lang="hu-HU" b="1" dirty="0" smtClean="0">
                <a:solidFill>
                  <a:srgbClr val="C00000"/>
                </a:solidFill>
              </a:rPr>
              <a:t> Cselekvési Terv célrendszere:</a:t>
            </a:r>
          </a:p>
          <a:p>
            <a:endParaRPr lang="hu-HU" b="1" dirty="0" smtClean="0"/>
          </a:p>
          <a:p>
            <a:r>
              <a:rPr lang="hu-HU" b="1" dirty="0" smtClean="0"/>
              <a:t>Elsődleges</a:t>
            </a:r>
            <a:r>
              <a:rPr lang="hu-HU" b="1" baseline="0" dirty="0" smtClean="0"/>
              <a:t> célunk, hogy </a:t>
            </a:r>
            <a:r>
              <a:rPr lang="hu-HU" b="1" dirty="0" smtClean="0"/>
              <a:t>felrajzoljuk azokat az alternatív kapacitásfejlesztési pályákat, amellyel megvalósítható lesz a Nemzeti Energiastratégia által preferált „</a:t>
            </a:r>
            <a:r>
              <a:rPr lang="hu-HU" b="1" dirty="0" err="1" smtClean="0"/>
              <a:t>atom-szén-zöld</a:t>
            </a:r>
            <a:r>
              <a:rPr lang="hu-HU" b="1" dirty="0" smtClean="0"/>
              <a:t>” forgatókönyv. </a:t>
            </a:r>
          </a:p>
          <a:p>
            <a:pPr lvl="0"/>
            <a:endParaRPr lang="hu-H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alternatív változatokat az alábbi peremfeltételek alkalmazásával választottuk ki: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hu-HU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Dekarbonizációs</a:t>
            </a:r>
            <a:r>
              <a:rPr lang="hu-H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feltétel: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radikális kibocsátás csökkentés (1990-es bázis évhez képest 85%-ot meghaladó) a villamosenergia-termelésben. A készülő Hazai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Dekarbonizációs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Útiterv figyelembe vételével választ kíván adni arra, hogy Nemzeti Energiastratégia elvei és az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atom-szén-zöld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forgatókönyv továbbgondolásával, hogy teljesíthető a villamosenergia-szektor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dekarbonizációja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2050-re az EU 2050-ig szóló Energiaügyi Ütemtervével összhangban.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Legkisebb költség feltétel: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gazdaság és társadalom számára a legkisebb költséget jelentő változat megvalósítása, figyelembe véve a járulékos hasznokat és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externáliákat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is.</a:t>
            </a:r>
          </a:p>
          <a:p>
            <a:pPr lvl="1"/>
            <a:r>
              <a:rPr lang="hu-H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Késleltetett CCS feltétel: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amennyiben a technológia alkalmazásának műszaki és gazdasági feltételei nem állnak rendelkezésre mit jelent a szén megtartása és a földgáz domináns szerepének érintetlenül hagyása az energiamixben</a:t>
            </a:r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18</a:t>
            </a:fld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- Szöveg a dián!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19</a:t>
            </a:fld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20</a:t>
            </a:fld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A hazai erőműpark jelenlegi, nagyjából 10 100 MW-nak tekinthető bruttó névleges</a:t>
            </a:r>
            <a:r>
              <a:rPr lang="hu-HU" baseline="0" dirty="0" smtClean="0"/>
              <a:t> </a:t>
            </a:r>
            <a:r>
              <a:rPr lang="hu-HU" dirty="0" smtClean="0"/>
              <a:t>villamos teljesítőképessége 2027-re mintegy 10 700 MW közelébe növekedhet, elsősorban a nagy egység-teljesítőképességű</a:t>
            </a:r>
            <a:r>
              <a:rPr lang="hu-HU" baseline="0" dirty="0" smtClean="0"/>
              <a:t> </a:t>
            </a:r>
            <a:r>
              <a:rPr lang="hu-HU" dirty="0" smtClean="0"/>
              <a:t>atomerőmű-blokkok nagyságától függően.</a:t>
            </a:r>
          </a:p>
          <a:p>
            <a:r>
              <a:rPr lang="hu-HU" dirty="0" smtClean="0"/>
              <a:t>Tekintettel arra, hogy a jelenlegi erőműparkunknak mintegy a fele vagy még kisebb</a:t>
            </a:r>
            <a:r>
              <a:rPr lang="hu-HU" baseline="0" dirty="0" smtClean="0"/>
              <a:t> </a:t>
            </a:r>
            <a:r>
              <a:rPr lang="hu-HU" dirty="0" smtClean="0"/>
              <a:t>része maradhat csak meg az említett tizenöt év távlatában, azt kell jeleznünk, hogy</a:t>
            </a:r>
            <a:r>
              <a:rPr lang="hu-HU" baseline="0" dirty="0" smtClean="0"/>
              <a:t> </a:t>
            </a:r>
            <a:r>
              <a:rPr lang="hu-HU" dirty="0" smtClean="0"/>
              <a:t>mintegy 6300 MW új bruttó erőműves teljesítőképességet kell létrehozni hazánkban.</a:t>
            </a:r>
          </a:p>
          <a:p>
            <a:r>
              <a:rPr lang="hu-HU" dirty="0" smtClean="0"/>
              <a:t>A források, a villamos teljesítőképességek várható alakulása – meglévők</a:t>
            </a:r>
            <a:r>
              <a:rPr lang="hu-HU" baseline="0" dirty="0" smtClean="0"/>
              <a:t> </a:t>
            </a:r>
            <a:r>
              <a:rPr lang="hu-HU" dirty="0" smtClean="0"/>
              <a:t>megszűnése, újak létesülése alapján megállapítható, hogy elsősorban a</a:t>
            </a:r>
            <a:r>
              <a:rPr lang="hu-HU" baseline="0" dirty="0" smtClean="0"/>
              <a:t> </a:t>
            </a:r>
            <a:r>
              <a:rPr lang="hu-HU" dirty="0" smtClean="0"/>
              <a:t>pótlás igénye sürget új létesítést, kisebb mértékben pedig a fogyasztás növekedése.</a:t>
            </a:r>
            <a:r>
              <a:rPr lang="hu-HU" baseline="0" dirty="0" smtClean="0"/>
              <a:t> </a:t>
            </a:r>
            <a:r>
              <a:rPr lang="hu-HU" dirty="0" smtClean="0"/>
              <a:t>Az új erőműves teljesítőképességből kb. 4700 MW-ot tehetnek ki a nagyerőművek:</a:t>
            </a:r>
            <a:r>
              <a:rPr lang="hu-HU" baseline="0" dirty="0" smtClean="0"/>
              <a:t> </a:t>
            </a:r>
            <a:r>
              <a:rPr lang="hu-HU" dirty="0" smtClean="0"/>
              <a:t>köztük az atomerőműves bővítés (egy vagy két blokkal 1200 és 3400 MW közötti</a:t>
            </a:r>
            <a:r>
              <a:rPr lang="hu-HU" baseline="0" dirty="0" smtClean="0"/>
              <a:t> </a:t>
            </a:r>
            <a:r>
              <a:rPr lang="hu-HU" dirty="0" smtClean="0"/>
              <a:t>tartományban), a legnagyobb egységteljesítménynek megfelelő nyílt ciklusú</a:t>
            </a:r>
            <a:r>
              <a:rPr lang="hu-HU" baseline="0" dirty="0" smtClean="0"/>
              <a:t> </a:t>
            </a:r>
            <a:r>
              <a:rPr lang="hu-HU" dirty="0" smtClean="0"/>
              <a:t>gázturbinás tartalék, valamint a menetrendtartó, szénhidrogén tüzelésű kombinált</a:t>
            </a:r>
            <a:r>
              <a:rPr lang="hu-HU" baseline="0" dirty="0" smtClean="0"/>
              <a:t> </a:t>
            </a:r>
            <a:r>
              <a:rPr lang="hu-HU" dirty="0" smtClean="0"/>
              <a:t>ciklusú erőművek.</a:t>
            </a:r>
          </a:p>
          <a:p>
            <a:r>
              <a:rPr lang="hu-HU" dirty="0" smtClean="0"/>
              <a:t>A maradék 1600 MW-ot elsősorban a megújuló forrásra építhető kiserőművek</a:t>
            </a:r>
            <a:r>
              <a:rPr lang="hu-HU" baseline="0" dirty="0" smtClean="0"/>
              <a:t> </a:t>
            </a:r>
            <a:r>
              <a:rPr lang="hu-HU" dirty="0" smtClean="0"/>
              <a:t>jelenthetik, amelyek közül különösen a szélerőművek és a biomassza-tüzelésűek</a:t>
            </a:r>
            <a:r>
              <a:rPr lang="hu-HU" baseline="0" dirty="0" smtClean="0"/>
              <a:t> </a:t>
            </a:r>
            <a:r>
              <a:rPr lang="hu-HU" dirty="0" smtClean="0"/>
              <a:t>lehetnek jelentős részarányúak. Ez utóbbiak a távfűtésben is nagy szerepet</a:t>
            </a:r>
          </a:p>
          <a:p>
            <a:r>
              <a:rPr lang="hu-HU" dirty="0" smtClean="0"/>
              <a:t>játszhatnak.</a:t>
            </a:r>
          </a:p>
          <a:p>
            <a:endParaRPr lang="hu-HU" dirty="0" smtClean="0"/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21</a:t>
            </a:fld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Szembetűnő, hogy az EU-27 általános kapacitásfejlesztési irányaihoz képest a</a:t>
            </a:r>
            <a:r>
              <a:rPr lang="hu-H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Nemzeti Energiastratégia hangsúlyosabban épít a nukleáris kapacitások fejlesztésére, a földgázbázisú </a:t>
            </a:r>
            <a:r>
              <a:rPr lang="hu-HU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villamosenergia</a:t>
            </a:r>
            <a:r>
              <a:rPr lang="hu-H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termeléshez viszonyítva. 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Mindenesetre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Nemzeti Energiastratégia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legreálisabbnak tartott és ezért megvalósítandó célként kijelölt „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Atom-Szén-Zöld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forgatókönyve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nukleáris kapacitások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hosszú távú fenntartásával számol az energiamixben, valamint cél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szén alapú energiatermelés szinten tartása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azért, hogy a szakmai kultúra ne vesszen ki, és a hazai szénkészletek hasznosításának lehetősége megmaradjon. (A jövőbeni nagyobb arányú felhasználás feltétele a tiszta szén és CCS technológiák alkalmazása.)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megújuló energia szempontjából az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NCsT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utáni lineáris meghosszabbítása azzal, hogy az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NCsT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teljesítésnek, a gazdaság teherbíró-képességének, valamint a rendszerszabályozhatóság és a technológia fejlesztések függvényében kell megvalósulnia.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Mindez azt jelenti, hogy a 2030-ra becsülhető nettó 8500 MW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villamosenergia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fogyasztásunkból: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az atomenergia részesedése minimum 4000-4600 MW lesz (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54%)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 megújuló energiaforrások részesedése 1350 MW körüli érték (15-16%)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 szén 440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MW-al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veszi ki a részét (5%)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 földgáz alapú villanyáram termelés 3300-3350 MW-ra becsülhető (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39%)</a:t>
            </a:r>
          </a:p>
          <a:p>
            <a:pPr lvl="0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mai tudásunk alapján ebben a szcenárióban akár egy 1000-1200 MW-nyi export lehetősége is benne van (kb.</a:t>
            </a:r>
            <a:r>
              <a:rPr lang="hu-H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14%)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384A-4342-453F-A775-EA9F7DC04A24}" type="slidenum">
              <a:rPr lang="hu-HU" smtClean="0"/>
              <a:pPr/>
              <a:t>22</a:t>
            </a:fld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fenti ellentmondások feloldása az </a:t>
            </a:r>
            <a:r>
              <a:rPr lang="hu-HU" dirty="0" err="1" smtClean="0"/>
              <a:t>EFCsT</a:t>
            </a:r>
            <a:r>
              <a:rPr lang="hu-HU" dirty="0" smtClean="0"/>
              <a:t> egyik fontos feladata.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23</a:t>
            </a:fld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hu-HU" dirty="0" smtClean="0"/>
          </a:p>
          <a:p>
            <a:endParaRPr lang="hu-H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25</a:t>
            </a:fld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26</a:t>
            </a:fld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Hazánk célja nem egy kívánatos energiamix megvalósítása, hanem a mindenkori biztonságos energiaellátásunk garantálása a gazdaság versenyképességének, a környezeti fenntarthatóságnak, és a fogyasztók teherbíró-képességének a figyelembevételével.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Mindezek miatt még nagyon sokáig szükségünk lesz a fosszilis energiahordozókra és ezen belül a hazai készletek felhasználásának a lehetőségeit is újra kell értékelnünk.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A nyilvántartott szénhidrogének </a:t>
            </a:r>
            <a:r>
              <a:rPr lang="hu-HU" u="sng" dirty="0" smtClean="0"/>
              <a:t>gazdaságosan kitermelhető hányada folyamatosan változik</a:t>
            </a:r>
            <a:r>
              <a:rPr lang="hu-HU" dirty="0" smtClean="0"/>
              <a:t> az aktuális kutatási-termelési költségek, gazdasági-politikai viszonyok függvényében. Az elmúlt évtizedek összesített hazai termelése során a megismert kitermelhető kőolajnak több mint 80 %-át, a földgáznak több mint 75 %-át már hasznosítottuk.</a:t>
            </a:r>
            <a:endParaRPr lang="hu-HU" b="1" dirty="0" smtClean="0"/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27</a:t>
            </a:fld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Nem</a:t>
            </a:r>
            <a:r>
              <a:rPr lang="hu-HU" baseline="0" dirty="0" smtClean="0"/>
              <a:t> igaz, hogy Magyarország szegény lenne az itthon rendelkezésre álló energiahordozó készletek terén. A szén- és lignit készletek például a 60-as évek csúcskitermelése mellett is elegendőek lennének 2-300 évre ahhoz, hogy a hazai </a:t>
            </a:r>
            <a:r>
              <a:rPr lang="hu-HU" baseline="0" dirty="0" err="1" smtClean="0"/>
              <a:t>villamosenergiaigény</a:t>
            </a:r>
            <a:r>
              <a:rPr lang="hu-HU" baseline="0" dirty="0" smtClean="0"/>
              <a:t> 40%-át fedezzük belőle (ma ez 10-14% között van), és még lakossági felhasználásra is jutna belőle. Mindezek előfeltétele a környezet- és klímabarát hasznosítás lehetősége.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28</a:t>
            </a:fld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Az</a:t>
            </a:r>
            <a:r>
              <a:rPr lang="hu-HU" baseline="0" dirty="0" smtClean="0"/>
              <a:t> Ásványvagyon és Készlethasznosítási Cselekvési Terv kézzel fogható aktualitása a borsodi szénbányászat újraindítását célzó kormányzati szándék.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29</a:t>
            </a:fld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hazai megújuló energiaforrások részarányának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növelése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az energiamixben szintén fontos eszköze a fosszilis energiahordozók importjától való függés csökkentésének. Hazánk elsősorban a biomassza hasznosítás és a </a:t>
            </a:r>
            <a:r>
              <a:rPr lang="hu-H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geotermális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potenciál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tekintetében rendelkezik átlag feletti lehetőségekkel.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geotermikus energia vonatkozásában a magyar geotermikus gradiens közel másfélszerese a világátlagnak, ami az ország egyik természeti kincse.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hu-HU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Nemzeti Megújuló Cselekvési Tervben részletezett módon a meglévő bázisról kiindulva megduplázódhat a </a:t>
            </a:r>
            <a:r>
              <a:rPr lang="hu-H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geotermális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energia primerenergia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részesedése – 4,5 </a:t>
            </a:r>
            <a:r>
              <a:rPr lang="hu-H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PJ-ról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9,0 </a:t>
            </a:r>
            <a:r>
              <a:rPr lang="hu-H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PJ-ra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 év alatt (lásd grafikon) és 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2020-ra több mint háromszorosára nőhet a geotermikus energia fűtési célú hasznosítása. 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hu-HU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 smtClean="0"/>
              <a:t>A megvalósítás kormányzati intézkedésekkel segítendő, amelyek kiterjednek a szabályozási rendszer egyszerűsítésére, stabillá tételére, az energiapolitikai irányelvek (prioritások) egyértelmű megfogalmazására, a környezetvédelmi szempontok érvényesítésére. Támogatni szükséges a hiányzó technológiai fejlesztések megvalósítását, a kockázatok csökkentését, a </a:t>
            </a:r>
            <a:r>
              <a:rPr lang="hu-HU" sz="1200" dirty="0" err="1" smtClean="0"/>
              <a:t>lobbierők</a:t>
            </a:r>
            <a:r>
              <a:rPr lang="hu-HU" sz="1200" dirty="0" smtClean="0"/>
              <a:t> kiegyensúlyozását segítő támogatási rendszer kialakítását.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hu-HU" sz="1200" dirty="0" smtClean="0"/>
          </a:p>
          <a:p>
            <a:pPr marL="0" indent="-539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hu-HU" sz="1200" b="1" dirty="0" smtClean="0"/>
              <a:t>Dilemmák: </a:t>
            </a:r>
            <a:r>
              <a:rPr lang="hu-HU" sz="1200" dirty="0" smtClean="0"/>
              <a:t>A víztermeléssel megvalósuló hasznosítások tekintetében minden esetben igazodni kell a Víz Keretirányelvben (VKI) meghatározottakhoz. A</a:t>
            </a:r>
            <a:r>
              <a:rPr lang="hu-HU" sz="1200" baseline="0" dirty="0" smtClean="0"/>
              <a:t> </a:t>
            </a:r>
            <a:r>
              <a:rPr lang="hu-HU" sz="1200" dirty="0" smtClean="0"/>
              <a:t>visszatáplálás kérdésének technikai és jogi megoldása megkerülhetetlen feladat, amihez a kapcsolódó kutatások támogatása szükséges.</a:t>
            </a:r>
            <a:endParaRPr lang="en-US" sz="1200" dirty="0" smtClean="0"/>
          </a:p>
          <a:p>
            <a:pPr marL="0" indent="-539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hu-HU" sz="1200" b="1" dirty="0" smtClean="0"/>
          </a:p>
          <a:p>
            <a:pPr marL="0" indent="-539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hu-HU" sz="1200" b="1" dirty="0" smtClean="0"/>
              <a:t>Technológiai kérdések: </a:t>
            </a:r>
            <a:r>
              <a:rPr lang="hu-HU" sz="1200" dirty="0" smtClean="0"/>
              <a:t>A jövőben fokozottan törekedni kell a mind teljesebb hőkihasználásra: a geotermikus villamosenergia-termelés mellett egyéb közvetlen hasznosítási módok mind szélesebb körű alkalmazásával, a kaszkádrendszer alacsonyabb hőmérsékletek felé </a:t>
            </a:r>
            <a:r>
              <a:rPr lang="hu-HU" sz="1200" i="1" dirty="0" smtClean="0"/>
              <a:t>kiterjesztésére a várhatóan egyre jobb hatásfokú</a:t>
            </a:r>
            <a:r>
              <a:rPr lang="hu-HU" sz="1200" dirty="0" smtClean="0"/>
              <a:t> </a:t>
            </a:r>
            <a:r>
              <a:rPr lang="hu-HU" sz="1200" i="1" dirty="0" smtClean="0"/>
              <a:t>hőszivattyúzás</a:t>
            </a:r>
            <a:r>
              <a:rPr lang="hu-HU" sz="1200" dirty="0" smtClean="0"/>
              <a:t> mind szélesebb körű alkalmazásával (pl. fürdők elfolyó vize, felszíni vizekben rejlő lehetőségek stb.), a termálvízzel együtt kitermelt éghető gázok (metán) minél teljesebb, de a fölösleges vízkiemelést mellőző, hasznosítására (mind környezetvédelmi, mind gazdaságossági megfontolások alapján). A fenntartható működéshez alapvető kérdés a </a:t>
            </a:r>
            <a:r>
              <a:rPr lang="hu-HU" sz="1200" i="1" dirty="0" smtClean="0"/>
              <a:t>visszasajtolás (visszatáplálás)</a:t>
            </a:r>
            <a:r>
              <a:rPr lang="hu-HU" sz="1200" dirty="0" smtClean="0"/>
              <a:t> kérdésének megoldása és következetes megvalósítása mind kutatási–technikai–technológiai, környezetvédelmi, mind jogi, mind gazdasági–támogatási oldalról. A termelő és visszasajtoló technológiák fejlesztése a cél, illetve a megfelelő kútfej és csővezeték tervezés a termálenergia szállítási veszteség csökkentésére, valamint a korrózió és vízkőkiválás kezelésére.</a:t>
            </a:r>
            <a:endParaRPr lang="en-US" sz="1200" dirty="0" smtClean="0"/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30</a:t>
            </a:fld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800" b="1" dirty="0" smtClean="0"/>
              <a:t>Dilemmák:</a:t>
            </a:r>
            <a:r>
              <a:rPr lang="hu-HU" sz="1200" dirty="0" smtClean="0"/>
              <a:t>2010-ben a világon bányászott urán 41%-át felszín alatti </a:t>
            </a:r>
            <a:r>
              <a:rPr lang="hu-HU" sz="1200" dirty="0" err="1" smtClean="0"/>
              <a:t>perkolációval</a:t>
            </a:r>
            <a:r>
              <a:rPr lang="hu-HU" sz="1200" dirty="0" smtClean="0"/>
              <a:t> termelték ki. Ez az érték az USA esetében már 90%. Jelentős kitermelés folyik Ausztráliában, és az utóbbi évtizedben felfutó kazahsztáni urántermelésben is nagy szerepe kap az ISL. A már négy évtizede alkalmazott kitermelési mód további térnyerése várható az évtized során.</a:t>
            </a:r>
            <a:endParaRPr lang="en-US" sz="1200" dirty="0" smtClean="0"/>
          </a:p>
          <a:p>
            <a:r>
              <a:rPr lang="hu-HU" sz="1200" dirty="0" smtClean="0"/>
              <a:t>Hazai alkalmazására is volt már próbálkozás Dinnyeberkinél, illetve tervezet kitermelés Bátaszék–</a:t>
            </a:r>
            <a:r>
              <a:rPr lang="hu-HU" sz="1200" dirty="0" err="1" smtClean="0"/>
              <a:t>Leperdpusztán</a:t>
            </a:r>
            <a:r>
              <a:rPr lang="hu-HU" sz="1200" dirty="0" smtClean="0"/>
              <a:t>. Ha az adott helyen a környezetvédelmi feltételeknek megfelel, és nem veszélyezteti a talajvizet, e termelési módnak lehet jövője hazánkban, akár a már ismert </a:t>
            </a:r>
            <a:r>
              <a:rPr lang="hu-HU" sz="1200" dirty="0" err="1" smtClean="0"/>
              <a:t>bátaszéki</a:t>
            </a:r>
            <a:r>
              <a:rPr lang="hu-HU" sz="1200" dirty="0" smtClean="0"/>
              <a:t>, vagy később felismerendő további előfordulások esetén is.</a:t>
            </a:r>
            <a:endParaRPr lang="en-US" sz="1200" dirty="0" smtClean="0"/>
          </a:p>
          <a:p>
            <a:r>
              <a:rPr lang="hu-HU" sz="1200" dirty="0" smtClean="0"/>
              <a:t>Nemzetközi szinten jelentős hányadot, az urántermelés 7%-át másodlagos nyersanyagként nyerik, elsősorban az alacsony urán koncentrációjú foszforit telepek műtrágya és foszforsav gyártása során. </a:t>
            </a:r>
            <a:endParaRPr lang="en-US" sz="1200" dirty="0" smtClean="0"/>
          </a:p>
          <a:p>
            <a:r>
              <a:rPr lang="hu-HU" sz="1200" dirty="0" smtClean="0"/>
              <a:t>A hagyományosnak tekinthető </a:t>
            </a:r>
            <a:r>
              <a:rPr lang="hu-HU" sz="1200" b="1" dirty="0" smtClean="0"/>
              <a:t>mélyműveléses bányászat</a:t>
            </a:r>
            <a:r>
              <a:rPr lang="hu-HU" sz="1200" dirty="0" smtClean="0"/>
              <a:t> a szükséges aknák, lejtaknák, vágatok kihajtása miatt a lehetséges bányászati eljárások miatt a legdrágább művelési mód. Az urán bányászatánál további nehézséget okoz a bánya levegőjében az urán bomlástermékeként felszaporodó radioaktív </a:t>
            </a:r>
            <a:r>
              <a:rPr lang="hu-HU" sz="1200" dirty="0" err="1" smtClean="0"/>
              <a:t>radongáz</a:t>
            </a:r>
            <a:r>
              <a:rPr lang="hu-HU" sz="1200" dirty="0" smtClean="0"/>
              <a:t> egészségügyi kockázata. </a:t>
            </a:r>
            <a:endParaRPr lang="en-US" sz="1200" dirty="0" smtClean="0"/>
          </a:p>
          <a:p>
            <a:r>
              <a:rPr lang="hu-HU" sz="1200" dirty="0" smtClean="0"/>
              <a:t>A </a:t>
            </a:r>
            <a:r>
              <a:rPr lang="hu-HU" sz="1200" b="1" dirty="0" smtClean="0"/>
              <a:t>külszíni bányászat</a:t>
            </a:r>
            <a:r>
              <a:rPr lang="hu-HU" sz="1200" dirty="0" smtClean="0"/>
              <a:t> sekélyen elhelyezkedő telep esetén a legolcsóbb kitermelést biztosító, de a legjelentősebb felszínhasználatot igénylő módszer.</a:t>
            </a:r>
            <a:endParaRPr lang="en-US" sz="1200" dirty="0" smtClean="0"/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D99012-6F72-4492-86A1-D7C4FAA195A5}" type="slidenum">
              <a:rPr lang="hu-HU" smtClean="0"/>
              <a:pPr>
                <a:defRPr/>
              </a:pPr>
              <a:t>31</a:t>
            </a:fld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Az autópálya építések lassulása és az építőipar visszaesése miatt a kitermelési volumen 2010-re 8 </a:t>
            </a:r>
            <a:r>
              <a:rPr lang="hu-HU" dirty="0" err="1" smtClean="0"/>
              <a:t>%-al</a:t>
            </a:r>
            <a:r>
              <a:rPr lang="hu-HU" dirty="0" smtClean="0"/>
              <a:t> esett vissza az 1998. évi szinthez képest.</a:t>
            </a:r>
          </a:p>
          <a:p>
            <a:endParaRPr lang="hu-HU" dirty="0" smtClean="0"/>
          </a:p>
          <a:p>
            <a:r>
              <a:rPr lang="hu-HU" dirty="0" smtClean="0"/>
              <a:t>Az építőipari ásványok kitermelését 2010 évben is alapvetően elsősorban az infrastrukturális fejlesztések, a térségi nagyberuházások – autópályák, utak, ipartelepek, ipari parkok - és a magánerős építkezések piaci igényei befolyásolták. </a:t>
            </a:r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15548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dirty="0" smtClean="0"/>
              <a:t>A Nemzeti Energiastratégia megvalósításáról szóló 77/2011.(X.14.) OGY határozat értelmében, az EU Energiaügyi és </a:t>
            </a:r>
            <a:r>
              <a:rPr lang="hu-HU" dirty="0" err="1" smtClean="0"/>
              <a:t>Dekarbonizációs</a:t>
            </a:r>
            <a:r>
              <a:rPr lang="hu-HU" dirty="0" smtClean="0"/>
              <a:t> Útitervében foglaltakkal, valamint az EU Energiahatékonysági Irányelvével szinkronban készülő távhőfejlesztési, </a:t>
            </a:r>
            <a:r>
              <a:rPr lang="hu-HU" dirty="0" err="1" smtClean="0"/>
              <a:t>erőműfejlesztési-</a:t>
            </a:r>
            <a:r>
              <a:rPr lang="hu-HU" dirty="0" smtClean="0"/>
              <a:t> és ásványvagyon és készlethasznosítási cselekvési tervek garanciát jelentenek egy nemzeti érdekeket szem előtt tartó, és egyben a közös európai célrendszerbe illeszkedő magyar energiapolitika kialakítására.</a:t>
            </a:r>
          </a:p>
          <a:p>
            <a:pPr algn="just"/>
            <a:endParaRPr lang="hu-HU" dirty="0" smtClean="0"/>
          </a:p>
          <a:p>
            <a:pPr algn="just"/>
            <a:r>
              <a:rPr lang="hu-HU" sz="1800" dirty="0" smtClean="0"/>
              <a:t>•</a:t>
            </a:r>
            <a:r>
              <a:rPr lang="hu-HU" dirty="0" smtClean="0"/>
              <a:t> Ennek fókuszában az energiahordozó import csökkentése, a hazai energiaszektor fejlesztése, az energiahatékonyság fokozása, a megújuló energiaforrások részesedésének növelése, a biztonságos atomenergia alkalmazásának hosszú távú fenntartása, az erre épülő közlekedési elektrifikáció  támogatása, valamint a hazai fosszilis energia tartalékok felmérése és hasznosítása áll. </a:t>
            </a:r>
          </a:p>
          <a:p>
            <a:pPr algn="just"/>
            <a:r>
              <a:rPr lang="hu-HU" dirty="0" smtClean="0"/>
              <a:t>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2625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34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78759"/>
            <a:ext cx="77724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135729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5C8F5-A673-4243-B61E-5E7DAC5B1A00}" type="datetimeFigureOut">
              <a:rPr lang="hu-HU" smtClean="0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0525" y="6089650"/>
            <a:ext cx="2133600" cy="365125"/>
          </a:xfr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C9643024-681F-4D6F-B627-B6BFCED27E0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66363-265C-437E-9275-42A939FDD59E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CAF00-5047-4E0B-AEBD-5FEA960395F6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5373E-3A5A-4D20-A961-F2A4FD219672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1107"/>
            <a:ext cx="7772400" cy="504819"/>
          </a:xfrm>
        </p:spPr>
        <p:txBody>
          <a:bodyPr anchor="t">
            <a:normAutofit/>
          </a:bodyPr>
          <a:lstStyle>
            <a:lvl1pPr algn="ctr">
              <a:defRPr sz="1800" b="0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4786322"/>
            <a:ext cx="7572428" cy="150019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artalom helye 2"/>
          <p:cNvSpPr>
            <a:spLocks noGrp="1"/>
          </p:cNvSpPr>
          <p:nvPr>
            <p:ph idx="14"/>
          </p:nvPr>
        </p:nvSpPr>
        <p:spPr>
          <a:xfrm>
            <a:off x="908566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artalom helye 2"/>
          <p:cNvSpPr>
            <a:spLocks noGrp="1"/>
          </p:cNvSpPr>
          <p:nvPr>
            <p:ph idx="15"/>
          </p:nvPr>
        </p:nvSpPr>
        <p:spPr>
          <a:xfrm>
            <a:off x="4643438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0C2EC-0802-4D05-8DAD-4A7A3DCE37EF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1A0EC-CBD5-4730-A845-26DD9CA17109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24650" y="61436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67875-CCB7-4321-84EE-0868EE920AC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33B63-F5F0-4CB9-9FB2-EFFB3E361771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E61F-6B1B-4380-AC7A-2D004ED6B4D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110C-0DF7-4182-A3FC-F4996778F50A}" type="datetimeFigureOut">
              <a:rPr lang="hu-HU" smtClean="0"/>
              <a:pPr/>
              <a:t>2012.11.15.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C0650-704A-4901-B7C0-4C307826390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632565" y="688932"/>
            <a:ext cx="8223336" cy="603446"/>
          </a:xfrm>
        </p:spPr>
        <p:txBody>
          <a:bodyPr anchor="t"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1328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wmf"/><Relationship Id="rId5" Type="http://schemas.openxmlformats.org/officeDocument/2006/relationships/image" Target="../media/image2.wm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g_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65C8F5-A673-4243-B61E-5E7DAC5B1A00}" type="datetimeFigureOut">
              <a:rPr lang="hu-HU" smtClean="0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4650" y="61436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643024-681F-4D6F-B627-B6BFCED27E0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8" name="Picture 2" descr="C:\Documents and Settings\Tibi\Asztal\KulugyMiniszterium\Miniszterium\EU_wire_col.wm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77838" y="-1285875"/>
            <a:ext cx="9621838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ol_EU.wmf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00" y="285750"/>
            <a:ext cx="150018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bg_2_beloldal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9D2FBF-F3E5-401C-A19C-B3E9F2D4F590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FECA318-670A-4F4E-8DDA-CA330BFE23A2}" type="slidenum">
              <a:rPr lang="hu-HU" smtClean="0"/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9" r:id="rId5"/>
    <p:sldLayoutId id="2147483670" r:id="rId6"/>
    <p:sldLayoutId id="2147483671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Header_background_parliamen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50" y="3758530"/>
            <a:ext cx="6286500" cy="2190750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0" y="1196752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solidFill>
                  <a:schemeClr val="bg2">
                    <a:lumMod val="50000"/>
                  </a:schemeClr>
                </a:solidFill>
              </a:rPr>
              <a:t>A </a:t>
            </a:r>
            <a:r>
              <a:rPr lang="hu-HU" sz="3600" b="1" dirty="0" smtClean="0">
                <a:solidFill>
                  <a:schemeClr val="bg2">
                    <a:lumMod val="50000"/>
                  </a:schemeClr>
                </a:solidFill>
              </a:rPr>
              <a:t>Nemzeti Energiastratégiához </a:t>
            </a:r>
            <a:r>
              <a:rPr lang="hu-HU" sz="3600" b="1" dirty="0">
                <a:solidFill>
                  <a:schemeClr val="bg2">
                    <a:lumMod val="50000"/>
                  </a:schemeClr>
                </a:solidFill>
              </a:rPr>
              <a:t>illeszkedő cselekvési tervek </a:t>
            </a:r>
            <a:endParaRPr lang="hu-HU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hu-HU" sz="1100" dirty="0"/>
          </a:p>
          <a:p>
            <a:pPr algn="ctr"/>
            <a:endParaRPr lang="hu-HU" sz="1100" dirty="0" smtClean="0"/>
          </a:p>
          <a:p>
            <a:pPr algn="ctr"/>
            <a:r>
              <a:rPr lang="hu-HU" sz="2200" b="1" dirty="0" smtClean="0">
                <a:latin typeface="+mn-lt"/>
                <a:cs typeface="Arial" pitchFamily="34" charset="0"/>
              </a:rPr>
              <a:t>Dr. Toldi Ottó</a:t>
            </a:r>
          </a:p>
          <a:p>
            <a:pPr algn="ctr"/>
            <a:r>
              <a:rPr lang="hu-HU" sz="2000" i="1" dirty="0" smtClean="0">
                <a:latin typeface="+mn-lt"/>
                <a:cs typeface="Arial" pitchFamily="34" charset="0"/>
              </a:rPr>
              <a:t>Főosztályvezető helyettes </a:t>
            </a:r>
          </a:p>
          <a:p>
            <a:pPr algn="ctr" eaLnBrk="1" hangingPunct="1"/>
            <a:r>
              <a:rPr lang="hu-HU" sz="2000" dirty="0">
                <a:latin typeface="+mn-lt"/>
                <a:cs typeface="Arial" pitchFamily="34" charset="0"/>
              </a:rPr>
              <a:t>K</a:t>
            </a:r>
            <a:r>
              <a:rPr lang="hu-HU" sz="2000" dirty="0" smtClean="0">
                <a:latin typeface="+mn-lt"/>
                <a:cs typeface="Arial" pitchFamily="34" charset="0"/>
              </a:rPr>
              <a:t>líma- és </a:t>
            </a:r>
            <a:r>
              <a:rPr lang="hu-HU" sz="2000" dirty="0">
                <a:latin typeface="+mn-lt"/>
                <a:cs typeface="Arial" pitchFamily="34" charset="0"/>
              </a:rPr>
              <a:t>E</a:t>
            </a:r>
            <a:r>
              <a:rPr lang="hu-HU" sz="2000" dirty="0" smtClean="0">
                <a:latin typeface="+mn-lt"/>
                <a:cs typeface="Arial" pitchFamily="34" charset="0"/>
              </a:rPr>
              <a:t>nergiaügyi Államtitkárság</a:t>
            </a:r>
          </a:p>
          <a:p>
            <a:pPr algn="ctr"/>
            <a:endParaRPr lang="hu-HU" sz="1200" b="1" dirty="0" smtClean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algn="ctr"/>
            <a:endParaRPr lang="hu-HU" sz="1200" b="1" dirty="0" smtClean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hu-HU" sz="2400" b="1" dirty="0" smtClean="0">
                <a:latin typeface="+mn-lt"/>
              </a:rPr>
              <a:t>Nemzeti Fejlesztési Minisztérium</a:t>
            </a:r>
          </a:p>
          <a:p>
            <a:pPr algn="ctr"/>
            <a:endParaRPr lang="hu-HU" sz="2000" b="1" dirty="0" smtClean="0">
              <a:latin typeface="+mn-lt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691680" y="5748949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„A </a:t>
            </a:r>
            <a:r>
              <a:rPr lang="hu-H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magyar energia- és környezetpolitika összefüggései, új </a:t>
            </a:r>
            <a:r>
              <a:rPr lang="hu-H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kihívásai” </a:t>
            </a:r>
            <a:r>
              <a:rPr lang="hu-H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Budapest</a:t>
            </a:r>
            <a:r>
              <a:rPr lang="hu-H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2012. november 15. </a:t>
            </a:r>
            <a:endParaRPr lang="hu-H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22" y="5755729"/>
            <a:ext cx="13906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2339752" y="1124744"/>
            <a:ext cx="4464496" cy="560090"/>
          </a:xfrm>
        </p:spPr>
        <p:txBody>
          <a:bodyPr>
            <a:noAutofit/>
          </a:bodyPr>
          <a:lstStyle/>
          <a:p>
            <a:pPr eaLnBrk="1" hangingPunct="1"/>
            <a:r>
              <a:rPr lang="hu-HU" sz="2800" b="1" dirty="0" smtClean="0"/>
              <a:t>Tartalom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idx="13"/>
          </p:nvPr>
        </p:nvSpPr>
        <p:spPr>
          <a:xfrm>
            <a:off x="35496" y="1498736"/>
            <a:ext cx="8856984" cy="4968552"/>
          </a:xfrm>
        </p:spPr>
        <p:txBody>
          <a:bodyPr>
            <a:noAutofit/>
          </a:bodyPr>
          <a:lstStyle/>
          <a:p>
            <a:pPr marL="571500" indent="-571500" eaLnBrk="1" hangingPunct="1">
              <a:spcBef>
                <a:spcPts val="700"/>
              </a:spcBef>
              <a:spcAft>
                <a:spcPts val="1200"/>
              </a:spcAft>
              <a:buAutoNum type="romanUcPeriod"/>
            </a:pPr>
            <a:r>
              <a:rPr lang="hu-HU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Bevezetetés</a:t>
            </a:r>
          </a:p>
          <a:p>
            <a:pPr marL="0" indent="0" eaLnBrk="1" hangingPunct="1">
              <a:spcBef>
                <a:spcPts val="700"/>
              </a:spcBef>
              <a:spcAft>
                <a:spcPts val="1200"/>
              </a:spcAft>
            </a:pPr>
            <a:r>
              <a:rPr lang="hu-HU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	</a:t>
            </a:r>
            <a:r>
              <a:rPr lang="hu-HU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- Globális folyamatok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r>
              <a:rPr lang="hu-HU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	</a:t>
            </a:r>
            <a:r>
              <a:rPr lang="hu-HU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- Hazai helyzetkép a Nemzeti Energiastratégia alapján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endParaRPr lang="hu-HU" sz="8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700"/>
              </a:spcBef>
              <a:spcAft>
                <a:spcPts val="1200"/>
              </a:spcAft>
            </a:pPr>
            <a:r>
              <a:rPr lang="hu-HU" sz="2500" dirty="0" smtClean="0">
                <a:latin typeface="Arial" charset="0"/>
                <a:cs typeface="Arial" charset="0"/>
              </a:rPr>
              <a:t>II.   Az Energiastratégiához kapcsolódó cselekvési tervek: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r>
              <a:rPr lang="hu-HU" sz="2500" dirty="0">
                <a:latin typeface="Arial" charset="0"/>
                <a:cs typeface="Arial" charset="0"/>
              </a:rPr>
              <a:t>	</a:t>
            </a:r>
            <a:r>
              <a:rPr lang="hu-HU" sz="2500" dirty="0" smtClean="0">
                <a:latin typeface="Arial" charset="0"/>
                <a:cs typeface="Arial" charset="0"/>
              </a:rPr>
              <a:t>- A Távhőfejlesztési Cselekvési Terv célja és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r>
              <a:rPr lang="hu-HU" sz="2500" dirty="0" smtClean="0">
                <a:latin typeface="Arial" charset="0"/>
                <a:cs typeface="Arial" charset="0"/>
              </a:rPr>
              <a:t>	  legfontosabb intézkedései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endParaRPr lang="hu-HU" sz="8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r>
              <a:rPr lang="hu-HU" sz="2500" dirty="0" smtClean="0">
                <a:latin typeface="Arial" charset="0"/>
                <a:cs typeface="Arial" charset="0"/>
              </a:rPr>
              <a:t>	- Az </a:t>
            </a:r>
            <a:r>
              <a:rPr lang="hu-HU" sz="2500" dirty="0" err="1" smtClean="0">
                <a:latin typeface="Arial" charset="0"/>
                <a:cs typeface="Arial" charset="0"/>
              </a:rPr>
              <a:t>Erőműfejlesztési</a:t>
            </a:r>
            <a:r>
              <a:rPr lang="hu-HU" sz="2500" dirty="0" smtClean="0">
                <a:latin typeface="Arial" charset="0"/>
                <a:cs typeface="Arial" charset="0"/>
              </a:rPr>
              <a:t> Cselekvési Terv célja és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r>
              <a:rPr lang="hu-HU" sz="2500" dirty="0">
                <a:latin typeface="Arial" charset="0"/>
                <a:cs typeface="Arial" charset="0"/>
              </a:rPr>
              <a:t>	</a:t>
            </a:r>
            <a:r>
              <a:rPr lang="hu-HU" sz="2500" dirty="0" smtClean="0">
                <a:latin typeface="Arial" charset="0"/>
                <a:cs typeface="Arial" charset="0"/>
              </a:rPr>
              <a:t>  legfontosabb intézkedései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</a:pPr>
            <a:endParaRPr lang="hu-HU" sz="8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700"/>
              </a:spcBef>
              <a:spcAft>
                <a:spcPts val="1200"/>
              </a:spcAft>
            </a:pPr>
            <a:r>
              <a:rPr lang="hu-HU" sz="2500" dirty="0">
                <a:latin typeface="Arial" charset="0"/>
                <a:cs typeface="Arial" charset="0"/>
              </a:rPr>
              <a:t>	</a:t>
            </a:r>
            <a:r>
              <a:rPr lang="hu-HU" sz="2500" dirty="0" smtClean="0">
                <a:latin typeface="Arial" charset="0"/>
                <a:cs typeface="Arial" charset="0"/>
              </a:rPr>
              <a:t>- Az Ásványvagyon és Készlethasznosítási Cselekvési 	  Terv célja és legfontosabb intézkedései</a:t>
            </a:r>
          </a:p>
        </p:txBody>
      </p:sp>
    </p:spTree>
    <p:extLst>
      <p:ext uri="{BB962C8B-B14F-4D97-AF65-F5344CB8AC3E}">
        <p14:creationId xmlns:p14="http://schemas.microsoft.com/office/powerpoint/2010/main" val="127464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971600" y="1301859"/>
            <a:ext cx="7200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A29061"/>
                </a:solidFill>
                <a:latin typeface="+mn-lt"/>
              </a:rPr>
              <a:t>Globális primer energiamix változása</a:t>
            </a:r>
            <a:endParaRPr lang="hu-HU" sz="2800" b="1" dirty="0">
              <a:solidFill>
                <a:srgbClr val="A29061"/>
              </a:solidFill>
              <a:latin typeface="+mn-lt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347864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pic>
        <p:nvPicPr>
          <p:cNvPr id="17" name="Kép 1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88840"/>
            <a:ext cx="6804248" cy="41761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21" name="Szövegdoboz 20"/>
          <p:cNvSpPr txBox="1"/>
          <p:nvPr/>
        </p:nvSpPr>
        <p:spPr>
          <a:xfrm>
            <a:off x="1619672" y="6021288"/>
            <a:ext cx="26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>
                <a:latin typeface="+mn-lt"/>
              </a:rPr>
              <a:t>Forrás: IEA World </a:t>
            </a:r>
            <a:r>
              <a:rPr lang="hu-HU" sz="1200" dirty="0" err="1" smtClean="0">
                <a:latin typeface="+mn-lt"/>
              </a:rPr>
              <a:t>Energy</a:t>
            </a:r>
            <a:r>
              <a:rPr lang="hu-HU" sz="1200" dirty="0" smtClean="0">
                <a:latin typeface="+mn-lt"/>
              </a:rPr>
              <a:t> Outlook 2010</a:t>
            </a:r>
            <a:endParaRPr lang="hu-HU" sz="1200" dirty="0">
              <a:latin typeface="+mn-lt"/>
            </a:endParaRPr>
          </a:p>
        </p:txBody>
      </p:sp>
      <p:sp>
        <p:nvSpPr>
          <p:cNvPr id="16" name="Téglalap 8"/>
          <p:cNvSpPr>
            <a:spLocks noChangeArrowheads="1"/>
          </p:cNvSpPr>
          <p:nvPr/>
        </p:nvSpPr>
        <p:spPr bwMode="auto">
          <a:xfrm>
            <a:off x="4679504" y="4797152"/>
            <a:ext cx="4464496" cy="11079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77800">
              <a:lnSpc>
                <a:spcPts val="2725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hu-HU" sz="1600" dirty="0" smtClean="0"/>
              <a:t>A primer energiaigény 80 %-át a fosszilis energiahordozók adják</a:t>
            </a:r>
          </a:p>
          <a:p>
            <a:pPr indent="177800">
              <a:spcAft>
                <a:spcPts val="600"/>
              </a:spcAft>
              <a:buFont typeface="Arial" pitchFamily="34" charset="0"/>
              <a:buChar char="•"/>
            </a:pPr>
            <a:r>
              <a:rPr lang="hu-HU" sz="1600" dirty="0" smtClean="0"/>
              <a:t>A felhasználás mértéke tovább növekszik</a:t>
            </a:r>
          </a:p>
        </p:txBody>
      </p:sp>
    </p:spTree>
    <p:extLst>
      <p:ext uri="{BB962C8B-B14F-4D97-AF65-F5344CB8AC3E}">
        <p14:creationId xmlns:p14="http://schemas.microsoft.com/office/powerpoint/2010/main" val="86235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395536" y="2094374"/>
            <a:ext cx="8280920" cy="4165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solidFill>
                  <a:srgbClr val="C00000"/>
                </a:solidFill>
              </a:rPr>
              <a:t>● </a:t>
            </a:r>
            <a:r>
              <a:rPr lang="hu-HU" sz="2400" b="1" dirty="0" smtClean="0">
                <a:latin typeface="+mn-lt"/>
              </a:rPr>
              <a:t>A hagyományos fosszilis energiahordozók kitermelési hozamcsúcsai  már nincsenek messze, </a:t>
            </a:r>
          </a:p>
          <a:p>
            <a:pPr algn="just"/>
            <a:endParaRPr lang="hu-HU" sz="2400" b="1" dirty="0" smtClean="0">
              <a:latin typeface="+mn-lt"/>
            </a:endParaRPr>
          </a:p>
          <a:p>
            <a:pPr>
              <a:spcBef>
                <a:spcPts val="400"/>
              </a:spcBef>
              <a:buFont typeface="Arial" charset="0"/>
              <a:buNone/>
            </a:pPr>
            <a:r>
              <a:rPr lang="hu-HU" sz="1600" b="1" dirty="0" smtClean="0"/>
              <a:t>				olaj</a:t>
            </a:r>
            <a:r>
              <a:rPr lang="hu-HU" sz="1600" dirty="0" smtClean="0"/>
              <a:t> - 2010-2020 között</a:t>
            </a:r>
          </a:p>
          <a:p>
            <a:pPr>
              <a:spcBef>
                <a:spcPts val="400"/>
              </a:spcBef>
            </a:pPr>
            <a:r>
              <a:rPr lang="hu-HU" sz="1600" b="1" dirty="0" smtClean="0"/>
              <a:t>				szén</a:t>
            </a:r>
            <a:r>
              <a:rPr lang="hu-HU" sz="1600" dirty="0" smtClean="0"/>
              <a:t> -100-150 év múlva</a:t>
            </a:r>
          </a:p>
          <a:p>
            <a:pPr>
              <a:spcBef>
                <a:spcPts val="400"/>
              </a:spcBef>
              <a:buFont typeface="Arial" charset="0"/>
              <a:buNone/>
            </a:pPr>
            <a:r>
              <a:rPr lang="hu-HU" sz="1600" b="1" dirty="0" smtClean="0"/>
              <a:t>				földgáz</a:t>
            </a:r>
            <a:r>
              <a:rPr lang="hu-HU" sz="1600" dirty="0" smtClean="0"/>
              <a:t> -120-150 év múlva</a:t>
            </a:r>
          </a:p>
          <a:p>
            <a:pPr>
              <a:spcBef>
                <a:spcPts val="400"/>
              </a:spcBef>
              <a:buFont typeface="Arial" charset="0"/>
              <a:buNone/>
            </a:pPr>
            <a:r>
              <a:rPr lang="hu-HU" sz="1600" b="1" baseline="30000" dirty="0" smtClean="0"/>
              <a:t>				235</a:t>
            </a:r>
            <a:r>
              <a:rPr lang="hu-HU" sz="1600" b="1" dirty="0" smtClean="0"/>
              <a:t>urán</a:t>
            </a:r>
            <a:r>
              <a:rPr lang="hu-HU" sz="1600" dirty="0" smtClean="0"/>
              <a:t> - 100-120 év múlva</a:t>
            </a:r>
          </a:p>
          <a:p>
            <a:pPr>
              <a:spcBef>
                <a:spcPts val="400"/>
              </a:spcBef>
            </a:pPr>
            <a:r>
              <a:rPr lang="hu-HU" sz="1600" b="1" baseline="30000" dirty="0" smtClean="0"/>
              <a:t>				238</a:t>
            </a:r>
            <a:r>
              <a:rPr lang="hu-HU" sz="1600" b="1" dirty="0" smtClean="0"/>
              <a:t>urán</a:t>
            </a:r>
            <a:r>
              <a:rPr lang="hu-HU" sz="1600" dirty="0" smtClean="0"/>
              <a:t> - 10000-60000 év múlva</a:t>
            </a:r>
          </a:p>
          <a:p>
            <a:pPr algn="just"/>
            <a:endParaRPr lang="hu-HU" sz="2400" b="1" dirty="0" smtClean="0">
              <a:latin typeface="+mn-lt"/>
            </a:endParaRPr>
          </a:p>
          <a:p>
            <a:pPr algn="just"/>
            <a:r>
              <a:rPr lang="hu-HU" sz="2400" dirty="0" smtClean="0">
                <a:solidFill>
                  <a:srgbClr val="C00000"/>
                </a:solidFill>
              </a:rPr>
              <a:t>● </a:t>
            </a:r>
            <a:r>
              <a:rPr lang="hu-HU" sz="2400" b="1" dirty="0" smtClean="0">
                <a:latin typeface="+mn-lt"/>
              </a:rPr>
              <a:t>de a nem-konvencionális, a mélytengeri- és az eddig nem kutatott területek (pl. Kelet-Szibéria) tartalékai átírhatják a vész-forgatókönyveket..</a:t>
            </a:r>
          </a:p>
        </p:txBody>
      </p:sp>
      <p:pic>
        <p:nvPicPr>
          <p:cNvPr id="7" name="Kép 6" descr="fuel_met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3157168"/>
            <a:ext cx="1584176" cy="1584176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51520" y="1208365"/>
            <a:ext cx="86409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6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Fosszilis energiahordozók: még nem kell aggódnunk</a:t>
            </a:r>
          </a:p>
        </p:txBody>
      </p:sp>
    </p:spTree>
    <p:extLst>
      <p:ext uri="{BB962C8B-B14F-4D97-AF65-F5344CB8AC3E}">
        <p14:creationId xmlns:p14="http://schemas.microsoft.com/office/powerpoint/2010/main" val="388759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Csoportba foglalás 15"/>
          <p:cNvGrpSpPr/>
          <p:nvPr/>
        </p:nvGrpSpPr>
        <p:grpSpPr>
          <a:xfrm>
            <a:off x="438516" y="1956411"/>
            <a:ext cx="8064896" cy="4928973"/>
            <a:chOff x="251520" y="1386160"/>
            <a:chExt cx="8640960" cy="5268496"/>
          </a:xfrm>
          <a:solidFill>
            <a:schemeClr val="bg1"/>
          </a:solidFill>
        </p:grpSpPr>
        <p:grpSp>
          <p:nvGrpSpPr>
            <p:cNvPr id="14" name="Csoportba foglalás 13"/>
            <p:cNvGrpSpPr/>
            <p:nvPr/>
          </p:nvGrpSpPr>
          <p:grpSpPr>
            <a:xfrm>
              <a:off x="251521" y="2097971"/>
              <a:ext cx="8398410" cy="4556685"/>
              <a:chOff x="800787" y="1501370"/>
              <a:chExt cx="7906249" cy="3947640"/>
            </a:xfrm>
            <a:grpFill/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5446" t="16483" r="10387" b="9992"/>
              <a:stretch/>
            </p:blipFill>
            <p:spPr bwMode="auto">
              <a:xfrm>
                <a:off x="923925" y="2041436"/>
                <a:ext cx="3682912" cy="280800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pole tekstowe 4"/>
              <p:cNvSpPr txBox="1"/>
              <p:nvPr/>
            </p:nvSpPr>
            <p:spPr>
              <a:xfrm>
                <a:off x="941738" y="4801705"/>
                <a:ext cx="2763787" cy="246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000" dirty="0" smtClean="0"/>
                  <a:t>Forrás: Shell energy scenarios to 2050</a:t>
                </a:r>
                <a:endParaRPr lang="pl-PL" sz="1000" dirty="0"/>
              </a:p>
            </p:txBody>
          </p:sp>
          <p:graphicFrame>
            <p:nvGraphicFramePr>
              <p:cNvPr id="6" name="Wykres 5"/>
              <p:cNvGraphicFramePr/>
              <p:nvPr>
                <p:extLst>
                  <p:ext uri="{D42A27DB-BD31-4B8C-83A1-F6EECF244321}">
                    <p14:modId xmlns:p14="http://schemas.microsoft.com/office/powerpoint/2010/main" val="4146500948"/>
                  </p:ext>
                </p:extLst>
              </p:nvPr>
            </p:nvGraphicFramePr>
            <p:xfrm>
              <a:off x="4752097" y="2240917"/>
              <a:ext cx="3954939" cy="320809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7" name="pole tekstowe 6"/>
              <p:cNvSpPr txBox="1"/>
              <p:nvPr/>
            </p:nvSpPr>
            <p:spPr>
              <a:xfrm>
                <a:off x="4788024" y="1513193"/>
                <a:ext cx="3876194" cy="559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smtClean="0">
                    <a:solidFill>
                      <a:srgbClr val="C00000"/>
                    </a:solidFill>
                    <a:latin typeface="+mn-lt"/>
                  </a:rPr>
                  <a:t>Globális primerenergia felhasználás 2030-ig (IEA)</a:t>
                </a:r>
              </a:p>
            </p:txBody>
          </p:sp>
          <p:sp>
            <p:nvSpPr>
              <p:cNvPr id="11" name="pole tekstowe 10"/>
              <p:cNvSpPr txBox="1"/>
              <p:nvPr/>
            </p:nvSpPr>
            <p:spPr>
              <a:xfrm>
                <a:off x="800787" y="1501370"/>
                <a:ext cx="3863928" cy="559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smtClean="0">
                    <a:solidFill>
                      <a:srgbClr val="C00000"/>
                    </a:solidFill>
                    <a:latin typeface="+mn-lt"/>
                  </a:rPr>
                  <a:t>Globális primerenergia felhasználás 2050-ig (SHELL)</a:t>
                </a:r>
                <a:endParaRPr lang="pl-PL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  <p:sp>
            <p:nvSpPr>
              <p:cNvPr id="12" name="pole tekstowe 11"/>
              <p:cNvSpPr txBox="1"/>
              <p:nvPr/>
            </p:nvSpPr>
            <p:spPr>
              <a:xfrm>
                <a:off x="4650188" y="4794123"/>
                <a:ext cx="940668" cy="253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000" dirty="0" smtClean="0"/>
                  <a:t>Forrás: IEA</a:t>
                </a:r>
                <a:endParaRPr lang="pl-PL" sz="1000" dirty="0"/>
              </a:p>
            </p:txBody>
          </p:sp>
        </p:grpSp>
        <p:sp>
          <p:nvSpPr>
            <p:cNvPr id="15" name="Szövegdoboz 14"/>
            <p:cNvSpPr txBox="1"/>
            <p:nvPr/>
          </p:nvSpPr>
          <p:spPr>
            <a:xfrm>
              <a:off x="251520" y="1386160"/>
              <a:ext cx="8640960" cy="7566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hu-HU" sz="2000" b="1" dirty="0" smtClean="0">
                  <a:latin typeface="+mn-lt"/>
                </a:rPr>
                <a:t>Nem várható a fosszilis energiahordozók használatának szignifikáns csökkenése 2050-ig</a:t>
              </a:r>
            </a:p>
          </p:txBody>
        </p:sp>
      </p:grpSp>
      <p:sp>
        <p:nvSpPr>
          <p:cNvPr id="13" name="Szövegdoboz 12"/>
          <p:cNvSpPr txBox="1"/>
          <p:nvPr/>
        </p:nvSpPr>
        <p:spPr>
          <a:xfrm>
            <a:off x="0" y="1091343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6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Az energiahordozó  struktúra lényegesen nem változik globális szinten 2050-ig</a:t>
            </a:r>
          </a:p>
        </p:txBody>
      </p:sp>
    </p:spTree>
    <p:extLst>
      <p:ext uri="{BB962C8B-B14F-4D97-AF65-F5344CB8AC3E}">
        <p14:creationId xmlns:p14="http://schemas.microsoft.com/office/powerpoint/2010/main" val="104233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576064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600" b="1" dirty="0" smtClean="0">
                <a:solidFill>
                  <a:srgbClr val="948A54"/>
                </a:solidFill>
                <a:latin typeface="Arial" pitchFamily="34" charset="0"/>
                <a:cs typeface="Arial" pitchFamily="34" charset="0"/>
              </a:rPr>
              <a:t>EU energiamix trend</a:t>
            </a:r>
          </a:p>
        </p:txBody>
      </p:sp>
      <p:sp>
        <p:nvSpPr>
          <p:cNvPr id="5124" name="Content Placeholder 5"/>
          <p:cNvSpPr>
            <a:spLocks noGrp="1"/>
          </p:cNvSpPr>
          <p:nvPr>
            <p:ph idx="13"/>
          </p:nvPr>
        </p:nvSpPr>
        <p:spPr>
          <a:xfrm>
            <a:off x="0" y="1772816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hu-HU" sz="1800" dirty="0" smtClean="0">
                <a:latin typeface="+mn-lt"/>
              </a:rPr>
              <a:t> </a:t>
            </a:r>
            <a:r>
              <a:rPr lang="hu-HU" sz="1800" dirty="0">
                <a:latin typeface="+mn-lt"/>
              </a:rPr>
              <a:t>EU </a:t>
            </a:r>
            <a:r>
              <a:rPr lang="hu-HU" sz="1800" dirty="0" err="1">
                <a:latin typeface="+mn-lt"/>
              </a:rPr>
              <a:t>energy</a:t>
            </a:r>
            <a:r>
              <a:rPr lang="hu-HU" sz="1800" dirty="0">
                <a:latin typeface="+mn-lt"/>
              </a:rPr>
              <a:t> </a:t>
            </a:r>
            <a:r>
              <a:rPr lang="hu-HU" sz="1800" dirty="0" err="1">
                <a:latin typeface="+mn-lt"/>
              </a:rPr>
              <a:t>trends</a:t>
            </a:r>
            <a:r>
              <a:rPr lang="hu-HU" sz="1800" dirty="0">
                <a:latin typeface="+mn-lt"/>
              </a:rPr>
              <a:t> </a:t>
            </a:r>
            <a:r>
              <a:rPr lang="hu-HU" sz="1800" dirty="0" err="1">
                <a:latin typeface="+mn-lt"/>
              </a:rPr>
              <a:t>to</a:t>
            </a:r>
            <a:r>
              <a:rPr lang="hu-HU" sz="1800" dirty="0">
                <a:latin typeface="+mn-lt"/>
              </a:rPr>
              <a:t> </a:t>
            </a:r>
            <a:r>
              <a:rPr lang="hu-HU" sz="1800" dirty="0" smtClean="0">
                <a:latin typeface="+mn-lt"/>
              </a:rPr>
              <a:t>2030, 2009 update és a </a:t>
            </a:r>
            <a:r>
              <a:rPr lang="hu-HU" sz="1800" dirty="0" err="1" smtClean="0">
                <a:latin typeface="+mn-lt"/>
              </a:rPr>
              <a:t>Baseline</a:t>
            </a:r>
            <a:r>
              <a:rPr lang="hu-HU" sz="1800" dirty="0" smtClean="0">
                <a:latin typeface="+mn-lt"/>
              </a:rPr>
              <a:t> forgatókönyv (elfogadott politikák alapján)</a:t>
            </a:r>
            <a:endParaRPr lang="hu-HU" sz="1800" dirty="0">
              <a:latin typeface="+mn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43184"/>
            <a:ext cx="3384376" cy="3446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367" y="2996952"/>
            <a:ext cx="3360064" cy="3391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755576" y="234888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n-lt"/>
              </a:rPr>
              <a:t>Belső primer energiafogyasztás</a:t>
            </a:r>
          </a:p>
          <a:p>
            <a:pPr algn="ctr"/>
            <a:r>
              <a:rPr lang="hu-HU" dirty="0" smtClean="0">
                <a:latin typeface="+mn-lt"/>
              </a:rPr>
              <a:t>2010, 1766 </a:t>
            </a:r>
            <a:r>
              <a:rPr lang="hu-HU" dirty="0" err="1" smtClean="0">
                <a:latin typeface="+mn-lt"/>
              </a:rPr>
              <a:t>Mtoe</a:t>
            </a:r>
            <a:endParaRPr lang="hu-HU" dirty="0">
              <a:latin typeface="+mn-lt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4883636" y="235062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n-lt"/>
              </a:rPr>
              <a:t>Belső primer energiafogyasztás</a:t>
            </a:r>
          </a:p>
          <a:p>
            <a:pPr algn="ctr"/>
            <a:r>
              <a:rPr lang="hu-HU" dirty="0" smtClean="0">
                <a:latin typeface="+mn-lt"/>
              </a:rPr>
              <a:t>2030, 1807 </a:t>
            </a:r>
            <a:r>
              <a:rPr lang="hu-HU" dirty="0" err="1" smtClean="0">
                <a:latin typeface="+mn-lt"/>
              </a:rPr>
              <a:t>Mtoe</a:t>
            </a:r>
            <a:endParaRPr lang="hu-H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51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8" descr="image0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259162"/>
            <a:ext cx="4932362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684213" y="1196975"/>
            <a:ext cx="7704137" cy="576263"/>
          </a:xfrm>
        </p:spPr>
        <p:txBody>
          <a:bodyPr/>
          <a:lstStyle/>
          <a:p>
            <a:pPr eaLnBrk="1" hangingPunct="1"/>
            <a:r>
              <a:rPr lang="hu-HU" sz="2800" b="1" dirty="0" smtClean="0">
                <a:latin typeface="Calibri" pitchFamily="34" charset="0"/>
              </a:rPr>
              <a:t>Magyarország energetikai helyzetképe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0" y="1733550"/>
            <a:ext cx="9144000" cy="3131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hu-HU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Energiaszükségletünk  </a:t>
            </a:r>
            <a:r>
              <a:rPr lang="hu-HU" sz="2200" u="sng" dirty="0" smtClean="0">
                <a:solidFill>
                  <a:srgbClr val="C00000"/>
                </a:solidFill>
                <a:latin typeface="Calibri"/>
                <a:cs typeface="Times New Roman" pitchFamily="18" charset="0"/>
              </a:rPr>
              <a:t>62%-át fosszilis energiahordozók importjából </a:t>
            </a: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fedezzük,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hu-HU" sz="2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</a:t>
            </a:r>
            <a:r>
              <a:rPr lang="hu-HU" sz="2200" u="sng" dirty="0" smtClean="0">
                <a:solidFill>
                  <a:srgbClr val="C00000"/>
                </a:solidFill>
                <a:latin typeface="Calibri"/>
                <a:cs typeface="Times New Roman" pitchFamily="18" charset="0"/>
              </a:rPr>
              <a:t>Földgázfelhasználásunk  </a:t>
            </a:r>
            <a:r>
              <a:rPr lang="hu-HU" sz="2200" u="sng" dirty="0">
                <a:solidFill>
                  <a:srgbClr val="C00000"/>
                </a:solidFill>
                <a:latin typeface="Calibri"/>
                <a:cs typeface="Times New Roman" pitchFamily="18" charset="0"/>
              </a:rPr>
              <a:t>82 %-a </a:t>
            </a:r>
            <a:r>
              <a:rPr lang="hu-HU" sz="2200" u="sng" dirty="0" smtClean="0">
                <a:solidFill>
                  <a:srgbClr val="C00000"/>
                </a:solidFill>
                <a:latin typeface="Calibri"/>
                <a:cs typeface="Times New Roman" pitchFamily="18" charset="0"/>
              </a:rPr>
              <a:t>import</a:t>
            </a: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,</a:t>
            </a:r>
            <a:endParaRPr lang="hu-HU" sz="22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hu-HU" sz="2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Saját fosszilis </a:t>
            </a: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energiakészletünket korlátozottan hasznosítjuk,</a:t>
            </a:r>
            <a:endParaRPr lang="hu-HU" sz="22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Erőműparkunk jelentős részben elavult, alacsony hatásfokú </a:t>
            </a:r>
            <a:endParaRPr lang="hu-HU" sz="22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hu-HU" sz="2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Épületeink </a:t>
            </a: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70%-a energiafelhasználás szempontjából pazarló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hu-HU" sz="2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A megújuló energia részesedése  </a:t>
            </a:r>
            <a:r>
              <a:rPr lang="hu-HU" sz="2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8,79 %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endParaRPr lang="hu-HU" sz="22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>
              <a:defRPr/>
            </a:pPr>
            <a:endParaRPr lang="hu-H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9731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/>
          <p:cNvSpPr txBox="1"/>
          <p:nvPr/>
        </p:nvSpPr>
        <p:spPr>
          <a:xfrm>
            <a:off x="410050" y="1942252"/>
            <a:ext cx="83529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latin typeface="+mn-lt"/>
              </a:rPr>
              <a:t>A </a:t>
            </a:r>
            <a:r>
              <a:rPr lang="hu-HU" sz="2400" b="1" dirty="0">
                <a:latin typeface="+mn-lt"/>
              </a:rPr>
              <a:t>Nemzeti Energiastratégia végrehajtásáról szóló OGY határozat alapján (77/2011 (X. 14.) 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482058" y="1196752"/>
            <a:ext cx="82089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Függetlenedés az energiafüggőségtől</a:t>
            </a:r>
          </a:p>
          <a:p>
            <a:pPr algn="just"/>
            <a:endParaRPr lang="hu-HU" sz="800" b="1" dirty="0" smtClean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80" y="2862255"/>
            <a:ext cx="2386675" cy="34894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854" y="2862255"/>
            <a:ext cx="2397123" cy="34894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982" y="2850688"/>
            <a:ext cx="2437385" cy="3501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/>
          <p:cNvSpPr txBox="1"/>
          <p:nvPr/>
        </p:nvSpPr>
        <p:spPr>
          <a:xfrm>
            <a:off x="1547664" y="1196752"/>
            <a:ext cx="59766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bg2">
                    <a:lumMod val="50000"/>
                  </a:schemeClr>
                </a:solidFill>
              </a:rPr>
              <a:t>A függetlenedés fő </a:t>
            </a:r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eszközei</a:t>
            </a:r>
            <a:endParaRPr lang="hu-H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10524" y="1918518"/>
            <a:ext cx="8028384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+mn-lt"/>
              </a:rPr>
              <a:t>● </a:t>
            </a:r>
            <a:r>
              <a:rPr lang="hu-HU" sz="2400" b="1" i="1" dirty="0" smtClean="0">
                <a:latin typeface="+mn-lt"/>
              </a:rPr>
              <a:t>energiatakarékosság és </a:t>
            </a:r>
            <a:r>
              <a:rPr lang="hu-HU" sz="2400" b="1" i="1" dirty="0" smtClean="0">
                <a:solidFill>
                  <a:srgbClr val="C00000"/>
                </a:solidFill>
                <a:latin typeface="+mn-lt"/>
              </a:rPr>
              <a:t>energiahatékonyság</a:t>
            </a:r>
            <a:r>
              <a:rPr lang="hu-HU" sz="2400" b="1" i="1" dirty="0" smtClean="0">
                <a:latin typeface="+mn-lt"/>
              </a:rPr>
              <a:t> fokozása,</a:t>
            </a:r>
          </a:p>
          <a:p>
            <a:endParaRPr lang="hu-HU" sz="800" b="1" i="1" dirty="0" smtClean="0">
              <a:latin typeface="+mn-lt"/>
            </a:endParaRPr>
          </a:p>
          <a:p>
            <a:r>
              <a:rPr lang="hu-HU" sz="2400" b="1" dirty="0" smtClean="0">
                <a:latin typeface="+mn-lt"/>
              </a:rPr>
              <a:t>● </a:t>
            </a:r>
            <a:r>
              <a:rPr lang="hu-HU" sz="2400" b="1" i="1" dirty="0" smtClean="0">
                <a:solidFill>
                  <a:srgbClr val="C00000"/>
                </a:solidFill>
                <a:latin typeface="+mn-lt"/>
              </a:rPr>
              <a:t>hazai megújuló energia </a:t>
            </a:r>
            <a:r>
              <a:rPr lang="hu-HU" sz="2400" b="1" i="1" dirty="0" smtClean="0">
                <a:latin typeface="+mn-lt"/>
              </a:rPr>
              <a:t>a lehető legmagasabb arányban,</a:t>
            </a:r>
          </a:p>
          <a:p>
            <a:endParaRPr lang="hu-HU" sz="800" b="1" i="1" dirty="0" smtClean="0">
              <a:latin typeface="+mn-lt"/>
            </a:endParaRPr>
          </a:p>
          <a:p>
            <a:r>
              <a:rPr lang="hu-HU" sz="2400" b="1" dirty="0" smtClean="0">
                <a:latin typeface="+mn-lt"/>
              </a:rPr>
              <a:t>● </a:t>
            </a:r>
            <a:r>
              <a:rPr lang="hu-HU" sz="2400" b="1" i="1" dirty="0" smtClean="0">
                <a:solidFill>
                  <a:srgbClr val="C00000"/>
                </a:solidFill>
                <a:latin typeface="+mn-lt"/>
              </a:rPr>
              <a:t>biztonságos atomenergia </a:t>
            </a:r>
            <a:r>
              <a:rPr lang="hu-HU" sz="2400" b="1" i="1" dirty="0" smtClean="0">
                <a:latin typeface="+mn-lt"/>
              </a:rPr>
              <a:t>és az erre épülő közlekedési elektrifikáció,</a:t>
            </a:r>
          </a:p>
          <a:p>
            <a:endParaRPr lang="hu-HU" sz="800" b="1" i="1" dirty="0" smtClean="0">
              <a:latin typeface="+mn-lt"/>
            </a:endParaRPr>
          </a:p>
          <a:p>
            <a:r>
              <a:rPr lang="hu-HU" sz="2400" b="1" dirty="0" smtClean="0">
                <a:latin typeface="+mn-lt"/>
              </a:rPr>
              <a:t>● </a:t>
            </a:r>
            <a:r>
              <a:rPr lang="hu-HU" sz="2400" b="1" i="1" dirty="0" smtClean="0">
                <a:latin typeface="+mn-lt"/>
              </a:rPr>
              <a:t>kapcsolódás az európai energia </a:t>
            </a:r>
            <a:r>
              <a:rPr lang="hu-HU" sz="2400" b="1" i="1" dirty="0" smtClean="0">
                <a:solidFill>
                  <a:srgbClr val="C00000"/>
                </a:solidFill>
                <a:latin typeface="+mn-lt"/>
              </a:rPr>
              <a:t>infrastruktúrához,</a:t>
            </a:r>
          </a:p>
          <a:p>
            <a:endParaRPr lang="hu-HU" sz="800" b="1" i="1" dirty="0" smtClean="0">
              <a:solidFill>
                <a:srgbClr val="C00000"/>
              </a:solidFill>
              <a:latin typeface="+mn-lt"/>
            </a:endParaRPr>
          </a:p>
          <a:p>
            <a:r>
              <a:rPr lang="hu-HU" sz="2400" b="1" dirty="0" smtClean="0">
                <a:latin typeface="+mn-lt"/>
              </a:rPr>
              <a:t>● </a:t>
            </a:r>
            <a:r>
              <a:rPr lang="hu-HU" sz="2400" b="1" i="1" dirty="0" smtClean="0">
                <a:latin typeface="+mn-lt"/>
              </a:rPr>
              <a:t>a hazai </a:t>
            </a:r>
            <a:r>
              <a:rPr lang="hu-HU" sz="2400" b="1" i="1" dirty="0" smtClean="0">
                <a:solidFill>
                  <a:srgbClr val="C00000"/>
                </a:solidFill>
                <a:latin typeface="+mn-lt"/>
              </a:rPr>
              <a:t>szén- és lignitvagyon</a:t>
            </a:r>
            <a:r>
              <a:rPr lang="hu-HU" sz="2400" b="1" i="1" dirty="0" smtClean="0">
                <a:latin typeface="+mn-lt"/>
              </a:rPr>
              <a:t>, valamint a </a:t>
            </a:r>
            <a:r>
              <a:rPr lang="hu-HU" sz="2400" b="1" i="1" dirty="0" smtClean="0">
                <a:solidFill>
                  <a:srgbClr val="C00000"/>
                </a:solidFill>
                <a:latin typeface="+mn-lt"/>
              </a:rPr>
              <a:t>szénhidrogén készletek </a:t>
            </a:r>
            <a:r>
              <a:rPr lang="hu-HU" sz="2400" b="1" i="1" dirty="0" smtClean="0">
                <a:latin typeface="+mn-lt"/>
              </a:rPr>
              <a:t>környezetbarát felhasználása.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725144"/>
            <a:ext cx="2457557" cy="162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0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94928" y="1052736"/>
            <a:ext cx="7005464" cy="576064"/>
          </a:xfrm>
        </p:spPr>
        <p:txBody>
          <a:bodyPr>
            <a:normAutofit/>
          </a:bodyPr>
          <a:lstStyle/>
          <a:p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Nemzeti Energiastratégia keretrendszer</a:t>
            </a:r>
            <a:endParaRPr lang="hu-HU" sz="2800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496" y="1556792"/>
            <a:ext cx="9036496" cy="4896544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hu-HU" sz="1800" dirty="0">
                <a:latin typeface="Arial" pitchFamily="34" charset="0"/>
                <a:cs typeface="Arial" pitchFamily="34" charset="0"/>
              </a:rPr>
              <a:t>A</a:t>
            </a:r>
            <a:r>
              <a:rPr lang="hu-HU" sz="1800" dirty="0" smtClean="0">
                <a:latin typeface="Arial" pitchFamily="34" charset="0"/>
                <a:cs typeface="Arial" pitchFamily="34" charset="0"/>
              </a:rPr>
              <a:t> stratégiai keretrendszerbe illeszkedő cselekvési tervek kidolgozása folyamatban van. Ezek tartalmazzák majd a megfogalmazott célok eléréséhez szükséges </a:t>
            </a:r>
            <a:r>
              <a:rPr lang="hu-H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1800" dirty="0" smtClean="0">
                <a:latin typeface="Arial" pitchFamily="34" charset="0"/>
                <a:cs typeface="Arial" pitchFamily="34" charset="0"/>
              </a:rPr>
              <a:t>rövid és hosszú távú intézkedéseket, </a:t>
            </a:r>
            <a:r>
              <a:rPr lang="hu-H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számszerűsítik a fejlesztések forrásigényét  és megjelölik annak forrását….</a:t>
            </a:r>
          </a:p>
          <a:p>
            <a:pPr marL="0" indent="0" algn="just">
              <a:spcBef>
                <a:spcPts val="0"/>
              </a:spcBef>
              <a:buNone/>
            </a:pPr>
            <a:endParaRPr lang="hu-HU" sz="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hu-HU" sz="2200" b="1" u="sng" dirty="0" smtClean="0">
                <a:latin typeface="Arial" pitchFamily="34" charset="0"/>
                <a:cs typeface="Arial" pitchFamily="34" charset="0"/>
              </a:rPr>
              <a:t>Az Energiastratégiához illeszkedő cselekvési tervek</a:t>
            </a:r>
            <a:endParaRPr lang="hu-HU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hu-HU" sz="19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2013  </a:t>
            </a:r>
            <a:r>
              <a:rPr lang="hu-HU" sz="19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hu-HU" sz="19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lső negyedév végéig</a:t>
            </a:r>
            <a:r>
              <a:rPr lang="hu-HU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hu-HU" sz="19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Erőműfejlesztési</a:t>
            </a:r>
            <a:r>
              <a:rPr lang="hu-HU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Cselekvési Terv 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hu-HU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Távhőfejlesztési Cselekvési Terv (</a:t>
            </a:r>
            <a:r>
              <a:rPr lang="hu-HU" sz="19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TFCsT</a:t>
            </a:r>
            <a:r>
              <a:rPr lang="hu-HU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hu-HU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Ásványvagyon Készletgazdálkodási és Hasznosítási Cselekvési Terv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hu-HU" sz="1900" b="1" u="sng" dirty="0" smtClean="0">
                <a:latin typeface="Arial" pitchFamily="34" charset="0"/>
                <a:cs typeface="Arial" pitchFamily="34" charset="0"/>
              </a:rPr>
              <a:t>2013 második negyedév végéig</a:t>
            </a:r>
            <a:r>
              <a:rPr lang="hu-HU" sz="19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hu-HU" sz="1900" dirty="0" smtClean="0">
                <a:latin typeface="Arial" pitchFamily="34" charset="0"/>
                <a:cs typeface="Arial" pitchFamily="34" charset="0"/>
              </a:rPr>
              <a:t>Energetikai Iparfejlesztés és K+F+I Cselekvési Terv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hu-HU" sz="1900" dirty="0" smtClean="0">
                <a:latin typeface="Arial" pitchFamily="34" charset="0"/>
                <a:cs typeface="Arial" pitchFamily="34" charset="0"/>
              </a:rPr>
              <a:t>Szemléletformálási Cselekvési Terv</a:t>
            </a:r>
          </a:p>
          <a:p>
            <a:pPr marL="0" indent="0" algn="just">
              <a:spcBef>
                <a:spcPts val="0"/>
              </a:spcBef>
              <a:buNone/>
            </a:pPr>
            <a:endParaRPr lang="hu-HU" sz="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hu-HU" sz="2200" dirty="0" smtClean="0">
                <a:latin typeface="Arial" pitchFamily="34" charset="0"/>
                <a:cs typeface="Arial" pitchFamily="34" charset="0"/>
              </a:rPr>
              <a:t>Ezt követi a jogszabályi környezet stratégiai célokhoz történő igazítása, melyre ráépülhetnek majd a támogatási, pályázati és pénzügyi rendszerek.</a:t>
            </a:r>
            <a:endParaRPr lang="hu-HU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9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5536" y="2306483"/>
            <a:ext cx="839590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hu-HU" sz="2000" dirty="0" smtClean="0">
                <a:solidFill>
                  <a:srgbClr val="C00000"/>
                </a:solidFill>
              </a:rPr>
              <a:t>● </a:t>
            </a:r>
            <a:r>
              <a:rPr lang="hu-HU" dirty="0"/>
              <a:t>Távhőfejlesztési Cselekvési Tervre (a továbbiakban: </a:t>
            </a:r>
            <a:r>
              <a:rPr lang="hu-HU" dirty="0" err="1"/>
              <a:t>TFCsT</a:t>
            </a:r>
            <a:r>
              <a:rPr lang="hu-HU" dirty="0"/>
              <a:t>) elsősorban </a:t>
            </a:r>
            <a:r>
              <a:rPr lang="hu-HU" b="1" dirty="0"/>
              <a:t>azért van szükség, mert </a:t>
            </a:r>
            <a:r>
              <a:rPr lang="hu-HU" b="1" u="sng" dirty="0"/>
              <a:t>a távhőszolgáltatás fontos eszköze a Magyarország Megújuló Energia Hasznosítási Cselekvési Tervében </a:t>
            </a:r>
            <a:r>
              <a:rPr lang="hu-HU" b="1" u="sng" dirty="0" smtClean="0"/>
              <a:t>és </a:t>
            </a:r>
            <a:r>
              <a:rPr lang="hu-HU" b="1" u="sng" dirty="0"/>
              <a:t>a Nemzeti Energiastratégiában meghatározott célszámok elérésének</a:t>
            </a:r>
            <a:r>
              <a:rPr lang="hu-HU" b="1" dirty="0"/>
              <a:t>, az </a:t>
            </a:r>
            <a:r>
              <a:rPr lang="hu-HU" b="1" dirty="0" smtClean="0"/>
              <a:t>energia- és klímapolitikai </a:t>
            </a:r>
            <a:r>
              <a:rPr lang="hu-HU" b="1" dirty="0"/>
              <a:t>irányok megvalósításának</a:t>
            </a:r>
            <a:r>
              <a:rPr lang="hu-HU" dirty="0"/>
              <a:t>. </a:t>
            </a:r>
          </a:p>
          <a:p>
            <a:pPr lvl="0" algn="just"/>
            <a:endParaRPr lang="hu-HU" sz="2000" dirty="0" smtClean="0"/>
          </a:p>
          <a:p>
            <a:pPr lvl="0" algn="just"/>
            <a:endParaRPr lang="hu-HU" sz="800" dirty="0" smtClean="0"/>
          </a:p>
          <a:p>
            <a:pPr lvl="0" algn="just"/>
            <a:r>
              <a:rPr lang="hu-HU" dirty="0"/>
              <a:t>H</a:t>
            </a:r>
            <a:r>
              <a:rPr lang="hu-HU" dirty="0" smtClean="0"/>
              <a:t>azánkban </a:t>
            </a:r>
            <a:r>
              <a:rPr lang="hu-HU" dirty="0"/>
              <a:t>mintegy 640 ezer háztartás fűtése és részben használati </a:t>
            </a:r>
            <a:r>
              <a:rPr lang="hu-HU" dirty="0" err="1" smtClean="0"/>
              <a:t>melegvízzel</a:t>
            </a:r>
            <a:r>
              <a:rPr lang="hu-HU" dirty="0" smtClean="0"/>
              <a:t> </a:t>
            </a:r>
            <a:r>
              <a:rPr lang="hu-HU" dirty="0"/>
              <a:t>(a továbbiakban: HMV) való ellátása </a:t>
            </a:r>
            <a:r>
              <a:rPr lang="hu-HU" dirty="0" err="1"/>
              <a:t>távhőrendszereken</a:t>
            </a:r>
            <a:r>
              <a:rPr lang="hu-HU" dirty="0"/>
              <a:t> keresztül történik. </a:t>
            </a:r>
            <a:r>
              <a:rPr lang="hu-HU" b="1" dirty="0"/>
              <a:t>Ez a fűtési mód, </a:t>
            </a:r>
            <a:r>
              <a:rPr lang="hu-HU" b="1" dirty="0" smtClean="0"/>
              <a:t>nagyban hozzájárulhat a </a:t>
            </a:r>
            <a:r>
              <a:rPr lang="hu-HU" b="1" dirty="0"/>
              <a:t>vállalt éves energiafelhasználás és CO</a:t>
            </a:r>
            <a:r>
              <a:rPr lang="hu-HU" b="1" baseline="-25000" dirty="0"/>
              <a:t>2</a:t>
            </a:r>
            <a:r>
              <a:rPr lang="hu-HU" b="1" dirty="0"/>
              <a:t> kibocsátás csökkentési mérték teljesítéséhez, illetve jelentősen </a:t>
            </a:r>
            <a:r>
              <a:rPr lang="hu-HU" b="1" dirty="0" smtClean="0"/>
              <a:t>csökkentheti </a:t>
            </a:r>
            <a:r>
              <a:rPr lang="hu-HU" b="1" dirty="0"/>
              <a:t>az ország energiahordozó (földgáz) import függőségét.</a:t>
            </a:r>
            <a:r>
              <a:rPr lang="hu-HU" dirty="0"/>
              <a:t> </a:t>
            </a:r>
            <a:endParaRPr lang="hu-HU" b="1" u="sng" dirty="0" smtClean="0"/>
          </a:p>
        </p:txBody>
      </p:sp>
      <p:sp>
        <p:nvSpPr>
          <p:cNvPr id="3" name="Szövegdoboz 2"/>
          <p:cNvSpPr txBox="1"/>
          <p:nvPr/>
        </p:nvSpPr>
        <p:spPr>
          <a:xfrm>
            <a:off x="216586" y="1195601"/>
            <a:ext cx="8675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Miért van szükség Távhőfejlesztési Cselevési Tervre?</a:t>
            </a:r>
          </a:p>
        </p:txBody>
      </p:sp>
    </p:spTree>
    <p:extLst>
      <p:ext uri="{BB962C8B-B14F-4D97-AF65-F5344CB8AC3E}">
        <p14:creationId xmlns:p14="http://schemas.microsoft.com/office/powerpoint/2010/main" val="27784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3" cstate="print"/>
          <a:srcRect l="11449" r="12153" b="3636"/>
          <a:stretch>
            <a:fillRect/>
          </a:stretch>
        </p:blipFill>
        <p:spPr bwMode="auto">
          <a:xfrm>
            <a:off x="101598" y="2525409"/>
            <a:ext cx="4932040" cy="38559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Szövegdoboz 2"/>
          <p:cNvSpPr txBox="1"/>
          <p:nvPr/>
        </p:nvSpPr>
        <p:spPr>
          <a:xfrm>
            <a:off x="5040560" y="2688590"/>
            <a:ext cx="410344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hu-HU" b="1" dirty="0" smtClean="0"/>
              <a:t>Földgázkiváltási alternatívák a hőtermelésben:</a:t>
            </a:r>
          </a:p>
          <a:p>
            <a:pPr lvl="0" algn="just"/>
            <a:endParaRPr lang="hu-HU" sz="800" dirty="0" smtClean="0"/>
          </a:p>
          <a:p>
            <a:pPr algn="just"/>
            <a:r>
              <a:rPr lang="hu-HU" dirty="0" smtClean="0"/>
              <a:t>● </a:t>
            </a: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megújuló hőenergia (nap-, </a:t>
            </a:r>
            <a:r>
              <a:rPr lang="hu-HU" b="1" dirty="0" err="1" smtClean="0">
                <a:solidFill>
                  <a:schemeClr val="accent3">
                    <a:lumMod val="75000"/>
                  </a:schemeClr>
                </a:solidFill>
              </a:rPr>
              <a:t>geotermális-</a:t>
            </a: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 , biomassza, de biogáz égetéssel is lehet hőt termelni); </a:t>
            </a:r>
          </a:p>
          <a:p>
            <a:pPr algn="just"/>
            <a:endParaRPr lang="hu-HU" sz="800" dirty="0" smtClean="0"/>
          </a:p>
          <a:p>
            <a:pPr algn="just"/>
            <a:r>
              <a:rPr lang="hu-HU" dirty="0" smtClean="0"/>
              <a:t>● </a:t>
            </a:r>
            <a:r>
              <a:rPr lang="hu-HU" b="1" dirty="0" err="1" smtClean="0">
                <a:solidFill>
                  <a:schemeClr val="accent3">
                    <a:lumMod val="75000"/>
                  </a:schemeClr>
                </a:solidFill>
              </a:rPr>
              <a:t>forróvíz</a:t>
            </a: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 előállítás éjszakai árammal;</a:t>
            </a:r>
          </a:p>
          <a:p>
            <a:pPr algn="just"/>
            <a:endParaRPr lang="hu-HU" sz="800" dirty="0" smtClean="0"/>
          </a:p>
          <a:p>
            <a:pPr algn="just"/>
            <a:r>
              <a:rPr lang="hu-HU" dirty="0" smtClean="0"/>
              <a:t>● </a:t>
            </a: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hőenergia előállítás anyagában nem hasznosítható hulladék </a:t>
            </a:r>
            <a:r>
              <a:rPr lang="hu-HU" b="1" dirty="0" err="1" smtClean="0">
                <a:solidFill>
                  <a:schemeClr val="accent3">
                    <a:lumMod val="75000"/>
                  </a:schemeClr>
                </a:solidFill>
              </a:rPr>
              <a:t>égeté-sével</a:t>
            </a: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pPr algn="just"/>
            <a:endParaRPr lang="hu-HU" dirty="0" smtClean="0"/>
          </a:p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251520" y="6525344"/>
            <a:ext cx="8568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i="1" dirty="0" smtClean="0"/>
              <a:t>Forrás: Orbán T., </a:t>
            </a:r>
            <a:r>
              <a:rPr lang="hu-HU" sz="1200" i="1" dirty="0" err="1" smtClean="0"/>
              <a:t>Metzing</a:t>
            </a:r>
            <a:r>
              <a:rPr lang="hu-HU" sz="1200" i="1" dirty="0" smtClean="0"/>
              <a:t> J. (2007) „A TÁVHŐSZOLGÁLTATÁS, A HAZAI ENERGETIKA MOSTOHAGYERMEKE”</a:t>
            </a:r>
            <a:endParaRPr lang="hu-HU" sz="1200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0" y="191683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/>
              <a:t>•</a:t>
            </a:r>
            <a:r>
              <a:rPr lang="hu-HU" sz="2400" b="1" dirty="0" smtClean="0"/>
              <a:t> Földgáz import kiváltó alternatíva-e ma a </a:t>
            </a:r>
            <a:r>
              <a:rPr lang="hu-HU" sz="2400" b="1" dirty="0" err="1" smtClean="0"/>
              <a:t>távhőellátás</a:t>
            </a:r>
            <a:r>
              <a:rPr lang="hu-HU" sz="2400" b="1" dirty="0" smtClean="0"/>
              <a:t>?</a:t>
            </a:r>
            <a:endParaRPr lang="hu-HU" sz="2400" dirty="0" smtClean="0"/>
          </a:p>
        </p:txBody>
      </p:sp>
      <p:sp>
        <p:nvSpPr>
          <p:cNvPr id="6" name="Szövegdoboz 5"/>
          <p:cNvSpPr txBox="1"/>
          <p:nvPr/>
        </p:nvSpPr>
        <p:spPr>
          <a:xfrm>
            <a:off x="101598" y="1067250"/>
            <a:ext cx="89348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Megfelel-e ma a </a:t>
            </a:r>
            <a:r>
              <a:rPr lang="hu-HU" sz="2800" b="1" dirty="0" err="1" smtClean="0">
                <a:solidFill>
                  <a:schemeClr val="bg2">
                    <a:lumMod val="50000"/>
                  </a:schemeClr>
                </a:solidFill>
              </a:rPr>
              <a:t>távhőellátás</a:t>
            </a:r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hu-HU" sz="2800" b="1" dirty="0" err="1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 Nemzeti Energiastratégia ajánlásainak?</a:t>
            </a:r>
            <a:endParaRPr lang="hu-H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348880"/>
            <a:ext cx="554461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zövegdoboz 5"/>
          <p:cNvSpPr txBox="1"/>
          <p:nvPr/>
        </p:nvSpPr>
        <p:spPr>
          <a:xfrm>
            <a:off x="755576" y="202077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(versenyhelyzet alakulása </a:t>
            </a:r>
            <a:r>
              <a:rPr lang="hu-HU" dirty="0"/>
              <a:t>lakáskorszerűsítés </a:t>
            </a:r>
            <a:r>
              <a:rPr lang="hu-HU" dirty="0" smtClean="0"/>
              <a:t>előtt és után)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6012160" y="6521863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smtClean="0"/>
              <a:t>Forrás: </a:t>
            </a:r>
            <a:r>
              <a:rPr lang="hu-HU" sz="1200" b="1" dirty="0" err="1" smtClean="0"/>
              <a:t>OrbánT</a:t>
            </a:r>
            <a:r>
              <a:rPr lang="hu-HU" sz="1200" b="1" dirty="0" smtClean="0"/>
              <a:t>. (Főtáv </a:t>
            </a:r>
            <a:r>
              <a:rPr lang="hu-HU" sz="1200" b="1" dirty="0" err="1" smtClean="0"/>
              <a:t>Zrt</a:t>
            </a:r>
            <a:r>
              <a:rPr lang="hu-HU" sz="1200" b="1" dirty="0" smtClean="0"/>
              <a:t>.)</a:t>
            </a:r>
            <a:endParaRPr lang="hu-HU" sz="1200" b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179512" y="1124744"/>
            <a:ext cx="88569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•</a:t>
            </a:r>
            <a:r>
              <a:rPr lang="hu-HU" sz="2400" b="1" dirty="0"/>
              <a:t> </a:t>
            </a:r>
            <a:r>
              <a:rPr lang="hu-HU" sz="2400" b="1" dirty="0" smtClean="0"/>
              <a:t>Kompetitív-e ma a távhőszolgáltatás az egyedi földgáz központi fűtéssel összevetve?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5355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9512" y="1412776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•</a:t>
            </a:r>
            <a:r>
              <a:rPr lang="hu-HU" sz="2400" b="1" dirty="0"/>
              <a:t> </a:t>
            </a:r>
            <a:r>
              <a:rPr lang="hu-HU" sz="2400" b="1" dirty="0" smtClean="0"/>
              <a:t>Szolgál-e már ma is klímavédelmi célokat a </a:t>
            </a:r>
            <a:r>
              <a:rPr lang="hu-HU" sz="2400" b="1" dirty="0" err="1" smtClean="0"/>
              <a:t>távhőellátás</a:t>
            </a:r>
            <a:r>
              <a:rPr lang="hu-HU" sz="2400" b="1" dirty="0" smtClean="0"/>
              <a:t>?</a:t>
            </a:r>
            <a:endParaRPr lang="hu-HU" sz="24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323528" y="2276872"/>
            <a:ext cx="576064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dirty="0" smtClean="0">
                <a:solidFill>
                  <a:srgbClr val="C00000"/>
                </a:solidFill>
              </a:rPr>
              <a:t>Igen, szolgál</a:t>
            </a:r>
            <a:r>
              <a:rPr lang="hu-HU" sz="2400" dirty="0" smtClean="0"/>
              <a:t>. A </a:t>
            </a:r>
            <a:r>
              <a:rPr lang="hu-HU" sz="2400" dirty="0"/>
              <a:t>hazai </a:t>
            </a:r>
            <a:r>
              <a:rPr lang="hu-HU" sz="2400" dirty="0" err="1"/>
              <a:t>forróvíz</a:t>
            </a:r>
            <a:r>
              <a:rPr lang="hu-HU" sz="2400" dirty="0"/>
              <a:t> hőhordozójú </a:t>
            </a:r>
            <a:r>
              <a:rPr lang="hu-HU" sz="2400" dirty="0" err="1"/>
              <a:t>távhőrendszerek</a:t>
            </a:r>
            <a:r>
              <a:rPr lang="hu-HU" sz="2400" dirty="0"/>
              <a:t> által biztosított </a:t>
            </a:r>
            <a:r>
              <a:rPr lang="hu-HU" sz="2400" b="1" u="sng" dirty="0"/>
              <a:t>primerenergia-megtakarítás mértéke </a:t>
            </a:r>
            <a:r>
              <a:rPr lang="hu-HU" sz="2400" b="1" dirty="0"/>
              <a:t>a kapcsolt hőtermelés 2007. évi kiépítettsége és összetétele mellett mintegy </a:t>
            </a:r>
            <a:r>
              <a:rPr lang="hu-HU" sz="2400" b="1" u="sng" dirty="0"/>
              <a:t>24 </a:t>
            </a:r>
            <a:r>
              <a:rPr lang="hu-HU" sz="2400" b="1" u="sng" dirty="0" smtClean="0"/>
              <a:t>PJ/év volt</a:t>
            </a:r>
            <a:r>
              <a:rPr lang="hu-HU" sz="2400" dirty="0" smtClean="0"/>
              <a:t>, </a:t>
            </a:r>
            <a:r>
              <a:rPr lang="hu-HU" sz="2400" b="1" dirty="0"/>
              <a:t>az </a:t>
            </a:r>
            <a:r>
              <a:rPr lang="hu-HU" sz="2400" b="1" u="sng" dirty="0" err="1"/>
              <a:t>ÜHG-kibocsátásban</a:t>
            </a:r>
            <a:r>
              <a:rPr lang="hu-HU" sz="2400" b="1" u="sng" dirty="0"/>
              <a:t> ennek megfelelően elért megtakarítás </a:t>
            </a:r>
            <a:r>
              <a:rPr lang="hu-HU" sz="2400" dirty="0"/>
              <a:t>– az egyszerűség kedvéért teljes mértékben földgázbázison és csak CO</a:t>
            </a:r>
            <a:r>
              <a:rPr lang="hu-HU" sz="2400" baseline="-25000" dirty="0"/>
              <a:t>2</a:t>
            </a:r>
            <a:r>
              <a:rPr lang="hu-HU" sz="2400" dirty="0"/>
              <a:t>-ből számítva – </a:t>
            </a:r>
            <a:r>
              <a:rPr lang="hu-HU" sz="2400" b="1" u="sng" dirty="0"/>
              <a:t>1,34 millió t/év</a:t>
            </a:r>
            <a:r>
              <a:rPr lang="hu-HU" sz="2400" b="1" dirty="0"/>
              <a:t> volt</a:t>
            </a:r>
            <a:r>
              <a:rPr lang="hu-HU" sz="2400" dirty="0"/>
              <a:t>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407498"/>
            <a:ext cx="2667000" cy="17621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86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134076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bg2">
                    <a:lumMod val="50000"/>
                  </a:schemeClr>
                </a:solidFill>
              </a:rPr>
              <a:t>A Távhőfejlesztési Cselekvési </a:t>
            </a:r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Tervvel elérendő célok</a:t>
            </a:r>
            <a:endParaRPr lang="hu-H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23528" y="1916832"/>
            <a:ext cx="842493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1.)  Stabil </a:t>
            </a:r>
            <a:r>
              <a:rPr lang="hu-HU" sz="2400" b="1" dirty="0"/>
              <a:t>szabályozási és pénzügyi háttér </a:t>
            </a:r>
            <a:r>
              <a:rPr lang="hu-HU" sz="2400" b="1" dirty="0" smtClean="0"/>
              <a:t>kialakítása</a:t>
            </a:r>
          </a:p>
          <a:p>
            <a:endParaRPr lang="hu-HU" sz="800" b="1" dirty="0" smtClean="0"/>
          </a:p>
          <a:p>
            <a:r>
              <a:rPr lang="hu-HU" sz="2000" u="sng" dirty="0" smtClean="0"/>
              <a:t>A legfontosabb intézkedések</a:t>
            </a:r>
            <a:r>
              <a:rPr lang="hu-HU" sz="2000" dirty="0" smtClean="0"/>
              <a:t>:</a:t>
            </a:r>
          </a:p>
          <a:p>
            <a:pPr marL="342900" indent="-342900">
              <a:buFontTx/>
              <a:buChar char="-"/>
            </a:pPr>
            <a:r>
              <a:rPr lang="hu-HU" sz="1700" u="sng" dirty="0" smtClean="0">
                <a:solidFill>
                  <a:srgbClr val="C00000"/>
                </a:solidFill>
              </a:rPr>
              <a:t>transzparens</a:t>
            </a:r>
            <a:r>
              <a:rPr lang="hu-HU" sz="1700" u="sng" dirty="0">
                <a:solidFill>
                  <a:srgbClr val="C00000"/>
                </a:solidFill>
              </a:rPr>
              <a:t>, benchmark alapú </a:t>
            </a:r>
            <a:r>
              <a:rPr lang="hu-HU" sz="1700" u="sng" dirty="0" err="1" smtClean="0">
                <a:solidFill>
                  <a:srgbClr val="C00000"/>
                </a:solidFill>
              </a:rPr>
              <a:t>távhőár</a:t>
            </a:r>
            <a:r>
              <a:rPr lang="hu-HU" sz="1700" u="sng" dirty="0" smtClean="0">
                <a:solidFill>
                  <a:srgbClr val="C00000"/>
                </a:solidFill>
              </a:rPr>
              <a:t> szabályozás kialakítása</a:t>
            </a:r>
            <a:r>
              <a:rPr lang="hu-HU" sz="1700" dirty="0" smtClean="0">
                <a:solidFill>
                  <a:srgbClr val="C00000"/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r>
              <a:rPr lang="hu-HU" sz="1700" dirty="0">
                <a:solidFill>
                  <a:srgbClr val="C00000"/>
                </a:solidFill>
              </a:rPr>
              <a:t>f</a:t>
            </a:r>
            <a:r>
              <a:rPr lang="hu-HU" sz="1700" dirty="0" smtClean="0">
                <a:solidFill>
                  <a:srgbClr val="C00000"/>
                </a:solidFill>
              </a:rPr>
              <a:t>orrástérkép készítése </a:t>
            </a:r>
            <a:r>
              <a:rPr lang="hu-HU" sz="1700" dirty="0">
                <a:solidFill>
                  <a:srgbClr val="C00000"/>
                </a:solidFill>
              </a:rPr>
              <a:t>a </a:t>
            </a:r>
            <a:r>
              <a:rPr lang="hu-HU" sz="1700" dirty="0" err="1">
                <a:solidFill>
                  <a:srgbClr val="C00000"/>
                </a:solidFill>
              </a:rPr>
              <a:t>távhő</a:t>
            </a:r>
            <a:r>
              <a:rPr lang="hu-HU" sz="1700" dirty="0">
                <a:solidFill>
                  <a:srgbClr val="C00000"/>
                </a:solidFill>
              </a:rPr>
              <a:t> szolgáltatás műszaki színvonalának emelését szolgáló beruházások </a:t>
            </a:r>
            <a:r>
              <a:rPr lang="hu-HU" sz="1700" dirty="0" smtClean="0">
                <a:solidFill>
                  <a:srgbClr val="C00000"/>
                </a:solidFill>
              </a:rPr>
              <a:t>finanszírozására</a:t>
            </a:r>
            <a:r>
              <a:rPr lang="hu-HU" sz="17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hu-HU" sz="1700" dirty="0" smtClean="0"/>
              <a:t>hatékonyabb eljárás </a:t>
            </a:r>
            <a:r>
              <a:rPr lang="hu-HU" sz="1700" dirty="0"/>
              <a:t>kialakítása a </a:t>
            </a:r>
            <a:r>
              <a:rPr lang="hu-HU" sz="1700" dirty="0" err="1"/>
              <a:t>távhőszolgáltatók</a:t>
            </a:r>
            <a:r>
              <a:rPr lang="hu-HU" sz="1700" dirty="0"/>
              <a:t> kintlévőségeinek </a:t>
            </a:r>
            <a:r>
              <a:rPr lang="hu-HU" sz="1700" dirty="0" smtClean="0"/>
              <a:t>csökkentésére;</a:t>
            </a:r>
          </a:p>
          <a:p>
            <a:pPr marL="342900" indent="-342900">
              <a:buFontTx/>
              <a:buChar char="-"/>
            </a:pPr>
            <a:r>
              <a:rPr lang="hu-HU" sz="1700" dirty="0"/>
              <a:t>r</a:t>
            </a:r>
            <a:r>
              <a:rPr lang="hu-HU" sz="1700" dirty="0" smtClean="0"/>
              <a:t>endelet az állami </a:t>
            </a:r>
            <a:r>
              <a:rPr lang="hu-HU" sz="1700" dirty="0"/>
              <a:t>tulajdonú közintézmények </a:t>
            </a:r>
            <a:r>
              <a:rPr lang="hu-HU" sz="1700" dirty="0" smtClean="0"/>
              <a:t>pontos díjfizetésére, a tartozások kialakulásának megelőzésére;</a:t>
            </a:r>
          </a:p>
          <a:p>
            <a:pPr marL="342900" indent="-342900">
              <a:buFontTx/>
              <a:buChar char="-"/>
            </a:pPr>
            <a:r>
              <a:rPr lang="hu-HU" sz="1700" dirty="0" smtClean="0">
                <a:solidFill>
                  <a:srgbClr val="C00000"/>
                </a:solidFill>
              </a:rPr>
              <a:t>annak </a:t>
            </a:r>
            <a:r>
              <a:rPr lang="hu-HU" sz="1700" dirty="0">
                <a:solidFill>
                  <a:srgbClr val="C00000"/>
                </a:solidFill>
              </a:rPr>
              <a:t>a politikai szándéknak a jelzése, hogy középtávon elérendő cél a hőtermelés és a </a:t>
            </a:r>
            <a:r>
              <a:rPr lang="hu-HU" sz="1700" dirty="0" err="1">
                <a:solidFill>
                  <a:srgbClr val="C00000"/>
                </a:solidFill>
              </a:rPr>
              <a:t>hőtovábbítás</a:t>
            </a:r>
            <a:r>
              <a:rPr lang="hu-HU" sz="1700" dirty="0">
                <a:solidFill>
                  <a:srgbClr val="C00000"/>
                </a:solidFill>
              </a:rPr>
              <a:t>/értékesítés egy kézbe, lehetőleg </a:t>
            </a:r>
            <a:r>
              <a:rPr lang="hu-HU" sz="1700" dirty="0" smtClean="0">
                <a:solidFill>
                  <a:srgbClr val="C00000"/>
                </a:solidFill>
              </a:rPr>
              <a:t>önkormányzati </a:t>
            </a:r>
            <a:r>
              <a:rPr lang="hu-HU" sz="1700" dirty="0">
                <a:solidFill>
                  <a:srgbClr val="C00000"/>
                </a:solidFill>
              </a:rPr>
              <a:t>tulajdonba </a:t>
            </a:r>
            <a:r>
              <a:rPr lang="hu-HU" sz="1700" dirty="0" smtClean="0">
                <a:solidFill>
                  <a:srgbClr val="C00000"/>
                </a:solidFill>
              </a:rPr>
              <a:t>kerülése;</a:t>
            </a:r>
          </a:p>
          <a:p>
            <a:pPr marL="342900" indent="-342900">
              <a:buFontTx/>
              <a:buChar char="-"/>
            </a:pPr>
            <a:r>
              <a:rPr lang="hu-HU" sz="1700" dirty="0" smtClean="0"/>
              <a:t>annak </a:t>
            </a:r>
            <a:r>
              <a:rPr lang="hu-HU" sz="1700" dirty="0"/>
              <a:t>a politikai szándéknak a jelzése, hogy a távhőszolgáltatásról való leválást rendeleti úton is korlátozni </a:t>
            </a:r>
            <a:r>
              <a:rPr lang="hu-HU" sz="1700" dirty="0" smtClean="0"/>
              <a:t>szükséges;</a:t>
            </a:r>
          </a:p>
          <a:p>
            <a:pPr marL="342900" indent="-342900">
              <a:buFontTx/>
              <a:buChar char="-"/>
            </a:pPr>
            <a:r>
              <a:rPr lang="hu-HU" sz="1700" dirty="0" smtClean="0">
                <a:solidFill>
                  <a:srgbClr val="C00000"/>
                </a:solidFill>
              </a:rPr>
              <a:t>programot </a:t>
            </a:r>
            <a:r>
              <a:rPr lang="hu-HU" sz="1700" dirty="0">
                <a:solidFill>
                  <a:srgbClr val="C00000"/>
                </a:solidFill>
              </a:rPr>
              <a:t>kell kidolgozni a pazarló és elavult gázkonvektoros lakótelepi társasházak távhőszolgáltatásra való </a:t>
            </a:r>
            <a:r>
              <a:rPr lang="hu-HU" sz="1700" dirty="0" smtClean="0">
                <a:solidFill>
                  <a:srgbClr val="C00000"/>
                </a:solidFill>
              </a:rPr>
              <a:t>csatlakoztatásáról;  </a:t>
            </a:r>
          </a:p>
        </p:txBody>
      </p:sp>
    </p:spTree>
    <p:extLst>
      <p:ext uri="{BB962C8B-B14F-4D97-AF65-F5344CB8AC3E}">
        <p14:creationId xmlns:p14="http://schemas.microsoft.com/office/powerpoint/2010/main" val="44980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23528" y="112474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2.) A </a:t>
            </a:r>
            <a:r>
              <a:rPr lang="hu-HU" sz="2400" b="1" dirty="0" err="1" smtClean="0"/>
              <a:t>távhőszolgálatatás</a:t>
            </a:r>
            <a:r>
              <a:rPr lang="hu-HU" sz="2400" b="1" dirty="0" smtClean="0"/>
              <a:t>  műszaki színvonalának  emelése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35496" y="1556792"/>
            <a:ext cx="6696744" cy="51090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sz="2000" u="sng" dirty="0" smtClean="0"/>
              <a:t>A </a:t>
            </a:r>
            <a:r>
              <a:rPr lang="hu-HU" sz="2000" u="sng" dirty="0"/>
              <a:t>legfontosabb intézkedések</a:t>
            </a:r>
            <a:r>
              <a:rPr lang="hu-HU" dirty="0"/>
              <a:t>:</a:t>
            </a:r>
          </a:p>
          <a:p>
            <a:pPr marL="285750" indent="-285750" algn="just">
              <a:buFontTx/>
              <a:buChar char="-"/>
            </a:pPr>
            <a:r>
              <a:rPr lang="hu-HU" sz="1700" dirty="0">
                <a:solidFill>
                  <a:srgbClr val="C00000"/>
                </a:solidFill>
              </a:rPr>
              <a:t>a </a:t>
            </a:r>
            <a:r>
              <a:rPr lang="hu-HU" sz="1700" dirty="0" err="1">
                <a:solidFill>
                  <a:srgbClr val="C00000"/>
                </a:solidFill>
              </a:rPr>
              <a:t>távhő</a:t>
            </a:r>
            <a:r>
              <a:rPr lang="hu-HU" sz="1700" dirty="0">
                <a:solidFill>
                  <a:srgbClr val="C00000"/>
                </a:solidFill>
              </a:rPr>
              <a:t> előállításához használt energiahordozók </a:t>
            </a:r>
            <a:r>
              <a:rPr lang="hu-HU" sz="1700" u="sng" dirty="0">
                <a:solidFill>
                  <a:srgbClr val="C00000"/>
                </a:solidFill>
              </a:rPr>
              <a:t>a lehető legnagyobb mértékben hazai és megújuló forrásból származzanak</a:t>
            </a:r>
            <a:r>
              <a:rPr lang="hu-HU" sz="1700" dirty="0">
                <a:solidFill>
                  <a:srgbClr val="C0000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hu-HU" sz="1700" dirty="0">
                <a:solidFill>
                  <a:srgbClr val="C00000"/>
                </a:solidFill>
              </a:rPr>
              <a:t>a konkrét fejlesztések és az üzemeltetés során </a:t>
            </a:r>
            <a:r>
              <a:rPr lang="hu-HU" sz="1700" u="sng" dirty="0">
                <a:solidFill>
                  <a:srgbClr val="C00000"/>
                </a:solidFill>
              </a:rPr>
              <a:t>a lehető legnagyobb mértékben a magyarországi iparra és fejlesztőbázisra kell támaszkodni</a:t>
            </a:r>
            <a:r>
              <a:rPr lang="hu-HU" sz="1700" dirty="0">
                <a:solidFill>
                  <a:srgbClr val="C00000"/>
                </a:solidFill>
              </a:rPr>
              <a:t>, illetve azon keresztül magyarországi munkahelyeket kell teremteni;</a:t>
            </a:r>
          </a:p>
          <a:p>
            <a:pPr marL="285750" indent="-285750" algn="just">
              <a:buFontTx/>
              <a:buChar char="-"/>
            </a:pPr>
            <a:r>
              <a:rPr lang="hu-HU" sz="1700" dirty="0">
                <a:solidFill>
                  <a:srgbClr val="C00000"/>
                </a:solidFill>
              </a:rPr>
              <a:t>az önkormányzatokat kötelezni kell </a:t>
            </a:r>
            <a:r>
              <a:rPr lang="hu-HU" sz="1700" u="sng" dirty="0">
                <a:solidFill>
                  <a:srgbClr val="C00000"/>
                </a:solidFill>
              </a:rPr>
              <a:t>helyi energiahatékonysági, ennek keretében távhőszolgáltatás-fejlesztési programok kidolgozására</a:t>
            </a:r>
            <a:r>
              <a:rPr lang="hu-HU" sz="1700" dirty="0">
                <a:solidFill>
                  <a:srgbClr val="C0000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hu-HU" sz="1700" dirty="0">
                <a:solidFill>
                  <a:srgbClr val="C00000"/>
                </a:solidFill>
              </a:rPr>
              <a:t>a </a:t>
            </a:r>
            <a:r>
              <a:rPr lang="hu-HU" sz="1700" u="sng" dirty="0" err="1">
                <a:solidFill>
                  <a:srgbClr val="C00000"/>
                </a:solidFill>
              </a:rPr>
              <a:t>távhőszolgáltató</a:t>
            </a:r>
            <a:r>
              <a:rPr lang="hu-HU" sz="1700" u="sng" dirty="0">
                <a:solidFill>
                  <a:srgbClr val="C00000"/>
                </a:solidFill>
              </a:rPr>
              <a:t> cégeknek készíteni kell rövid és középtávú fejlesztési tervet</a:t>
            </a:r>
            <a:r>
              <a:rPr lang="hu-HU" sz="1700" dirty="0">
                <a:solidFill>
                  <a:srgbClr val="C0000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hu-HU" sz="1700" dirty="0"/>
              <a:t>vizsgálni kell az anyagában nem hasznosítható kommunális hulladékok hőtermelésbe és ezen keresztül a távhőszolgáltatásba való bevonásának lehetőségét;</a:t>
            </a:r>
          </a:p>
          <a:p>
            <a:pPr marL="285750" indent="-285750" algn="just">
              <a:buFontTx/>
              <a:buChar char="-"/>
            </a:pPr>
            <a:r>
              <a:rPr lang="hu-HU" sz="1700" dirty="0"/>
              <a:t>országos katasztert kell készíteni a </a:t>
            </a:r>
            <a:r>
              <a:rPr lang="hu-HU" sz="1700" dirty="0" err="1"/>
              <a:t>geotermia</a:t>
            </a:r>
            <a:r>
              <a:rPr lang="hu-HU" sz="1700" dirty="0"/>
              <a:t> és a biomassza bevonására a hőtermelésbe az </a:t>
            </a:r>
            <a:r>
              <a:rPr lang="hu-HU" sz="1700" dirty="0" err="1"/>
              <a:t>NCsT</a:t>
            </a:r>
            <a:r>
              <a:rPr lang="hu-HU" sz="1700" dirty="0"/>
              <a:t> és a Nemzeti Energiastratégia célszámai tükrében</a:t>
            </a:r>
            <a:r>
              <a:rPr lang="hu-HU" sz="1700" dirty="0" smtClean="0"/>
              <a:t>;</a:t>
            </a:r>
            <a:endParaRPr lang="hu-HU" sz="1700" b="1" dirty="0" smtClean="0">
              <a:solidFill>
                <a:srgbClr val="C00000"/>
              </a:solidFill>
            </a:endParaRPr>
          </a:p>
        </p:txBody>
      </p:sp>
      <p:pic>
        <p:nvPicPr>
          <p:cNvPr id="4" name="Kép 3"/>
          <p:cNvPicPr/>
          <p:nvPr/>
        </p:nvPicPr>
        <p:blipFill rotWithShape="1">
          <a:blip r:embed="rId3" cstate="print"/>
          <a:srcRect l="16709" t="10014" r="10702"/>
          <a:stretch/>
        </p:blipFill>
        <p:spPr bwMode="auto">
          <a:xfrm>
            <a:off x="6876256" y="1988840"/>
            <a:ext cx="2089494" cy="23290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18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9512" y="1196752"/>
            <a:ext cx="871296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3.) A </a:t>
            </a:r>
            <a:r>
              <a:rPr lang="hu-HU" sz="2400" b="1" dirty="0"/>
              <a:t>társadalmi elfogadottság </a:t>
            </a:r>
            <a:r>
              <a:rPr lang="hu-HU" sz="2400" b="1" dirty="0" smtClean="0"/>
              <a:t>növelése</a:t>
            </a:r>
          </a:p>
          <a:p>
            <a:endParaRPr lang="hu-HU" dirty="0"/>
          </a:p>
          <a:p>
            <a:pPr algn="just"/>
            <a:r>
              <a:rPr lang="hu-HU" b="1" dirty="0" smtClean="0">
                <a:solidFill>
                  <a:srgbClr val="C00000"/>
                </a:solidFill>
              </a:rPr>
              <a:t>Cél, hogy a távhőszolgáltatáshoz kapcsolódó negatív közvélekedést megszüntessük</a:t>
            </a:r>
            <a:r>
              <a:rPr lang="hu-HU" dirty="0" smtClean="0">
                <a:solidFill>
                  <a:srgbClr val="C00000"/>
                </a:solidFill>
              </a:rPr>
              <a:t>,</a:t>
            </a:r>
            <a:r>
              <a:rPr lang="hu-HU" dirty="0" smtClean="0"/>
              <a:t> és tudatosítsuk, hogy a távfűtés fokozatosan az energia- és környezettudatos vásárlók zöld szolgáltatásává válik.</a:t>
            </a:r>
          </a:p>
          <a:p>
            <a:pPr algn="just"/>
            <a:endParaRPr lang="hu-HU" sz="800" dirty="0"/>
          </a:p>
          <a:p>
            <a:endParaRPr lang="hu-HU" dirty="0"/>
          </a:p>
          <a:p>
            <a:r>
              <a:rPr lang="hu-HU" u="sng" dirty="0" smtClean="0"/>
              <a:t>Ennek érdekében</a:t>
            </a:r>
            <a:r>
              <a:rPr lang="hu-HU" dirty="0" smtClean="0"/>
              <a:t>:</a:t>
            </a:r>
          </a:p>
          <a:p>
            <a:endParaRPr lang="hu-HU" dirty="0"/>
          </a:p>
          <a:p>
            <a:endParaRPr lang="hu-HU" sz="800" dirty="0"/>
          </a:p>
          <a:p>
            <a:r>
              <a:rPr lang="hu-HU" dirty="0" smtClean="0"/>
              <a:t>-</a:t>
            </a:r>
            <a:r>
              <a:rPr lang="hu-HU" b="1" dirty="0" smtClean="0"/>
              <a:t> </a:t>
            </a:r>
            <a:r>
              <a:rPr lang="hu-HU" dirty="0" smtClean="0"/>
              <a:t>Szemléletformálási kampányokat kezdeményezünk a </a:t>
            </a:r>
            <a:r>
              <a:rPr lang="hu-HU" dirty="0" err="1"/>
              <a:t>távhő</a:t>
            </a:r>
            <a:r>
              <a:rPr lang="hu-HU" dirty="0"/>
              <a:t> környezetbarát voltának társadalmi </a:t>
            </a:r>
            <a:r>
              <a:rPr lang="hu-HU" dirty="0" smtClean="0"/>
              <a:t>tudatosítására;</a:t>
            </a:r>
            <a:endParaRPr lang="hu-HU" dirty="0"/>
          </a:p>
          <a:p>
            <a:endParaRPr lang="hu-HU" sz="800" dirty="0"/>
          </a:p>
          <a:p>
            <a:r>
              <a:rPr lang="hu-HU" dirty="0" smtClean="0"/>
              <a:t>-</a:t>
            </a:r>
            <a:r>
              <a:rPr lang="hu-HU" b="1" dirty="0" smtClean="0"/>
              <a:t> </a:t>
            </a:r>
            <a:r>
              <a:rPr lang="hu-HU" dirty="0" smtClean="0"/>
              <a:t>Meg kell valósítani a költségosztást </a:t>
            </a:r>
            <a:r>
              <a:rPr lang="hu-HU" dirty="0"/>
              <a:t>vagy </a:t>
            </a:r>
            <a:r>
              <a:rPr lang="hu-HU" dirty="0" smtClean="0"/>
              <a:t>hőmennyiségmérést lakásonként (amelyet </a:t>
            </a:r>
            <a:r>
              <a:rPr lang="hu-HU" dirty="0"/>
              <a:t>adott esetben csak az után lehet bevezetni, miután a lakóközösség a beruházásra felvett hiteleket teljesen </a:t>
            </a:r>
            <a:r>
              <a:rPr lang="hu-HU" dirty="0" smtClean="0"/>
              <a:t>kifizette)</a:t>
            </a:r>
            <a:endParaRPr lang="hu-HU" dirty="0"/>
          </a:p>
          <a:p>
            <a:endParaRPr lang="hu-HU" sz="800" dirty="0"/>
          </a:p>
          <a:p>
            <a:r>
              <a:rPr lang="hu-HU" dirty="0" smtClean="0"/>
              <a:t>-</a:t>
            </a:r>
            <a:r>
              <a:rPr lang="hu-HU" b="1" dirty="0" smtClean="0"/>
              <a:t> </a:t>
            </a:r>
            <a:r>
              <a:rPr lang="hu-HU" dirty="0" smtClean="0"/>
              <a:t>Lakásonkénti </a:t>
            </a:r>
            <a:r>
              <a:rPr lang="hu-HU" dirty="0"/>
              <a:t>szabályozhatóság </a:t>
            </a:r>
            <a:r>
              <a:rPr lang="hu-HU" dirty="0" smtClean="0"/>
              <a:t>kialakítása;</a:t>
            </a:r>
            <a:endParaRPr lang="hu-HU" dirty="0"/>
          </a:p>
          <a:p>
            <a:endParaRPr lang="hu-HU" sz="800" dirty="0"/>
          </a:p>
          <a:p>
            <a:r>
              <a:rPr lang="hu-HU" dirty="0" smtClean="0"/>
              <a:t>-</a:t>
            </a:r>
            <a:r>
              <a:rPr lang="hu-HU" b="1" dirty="0" smtClean="0"/>
              <a:t> </a:t>
            </a:r>
            <a:r>
              <a:rPr lang="hu-HU" dirty="0" smtClean="0"/>
              <a:t>Egyszerű</a:t>
            </a:r>
            <a:r>
              <a:rPr lang="hu-HU" dirty="0"/>
              <a:t>, érthető, transzparens </a:t>
            </a:r>
            <a:r>
              <a:rPr lang="hu-HU" dirty="0" smtClean="0"/>
              <a:t>számlázás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002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4988" y="1844824"/>
            <a:ext cx="88924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hu-HU" sz="2000" dirty="0" smtClean="0">
                <a:solidFill>
                  <a:srgbClr val="C00000"/>
                </a:solidFill>
              </a:rPr>
              <a:t>● </a:t>
            </a:r>
            <a:r>
              <a:rPr lang="hu-HU" b="1" dirty="0" smtClean="0"/>
              <a:t>Az </a:t>
            </a:r>
            <a:r>
              <a:rPr lang="hu-HU" b="1" dirty="0" err="1" smtClean="0"/>
              <a:t>Erőműfejlesztési</a:t>
            </a:r>
            <a:r>
              <a:rPr lang="hu-HU" b="1" dirty="0" smtClean="0"/>
              <a:t> Cselekvési Terv fel kívánja rajzolni azokat az alternatív kapacitásfejlesztési pályákat, amellyel megvalósítható lesz a Nemzeti Energiastratégia által preferált „</a:t>
            </a:r>
            <a:r>
              <a:rPr lang="hu-HU" b="1" dirty="0" err="1" smtClean="0"/>
              <a:t>atom-szén-zöld</a:t>
            </a:r>
            <a:r>
              <a:rPr lang="hu-HU" b="1" dirty="0" smtClean="0"/>
              <a:t>” forgatókönyv. </a:t>
            </a:r>
          </a:p>
          <a:p>
            <a:pPr lvl="0" algn="just"/>
            <a:endParaRPr lang="hu-HU" b="1" dirty="0"/>
          </a:p>
          <a:p>
            <a:pPr lvl="0" algn="just"/>
            <a:r>
              <a:rPr lang="hu-HU" b="1" dirty="0" smtClean="0"/>
              <a:t>Az alternatív változatokat az alábbi peremfeltételek alkalmazásával választottuk ki:</a:t>
            </a:r>
          </a:p>
          <a:p>
            <a:pPr lvl="0" algn="just"/>
            <a:endParaRPr lang="hu-HU" sz="800" dirty="0" smtClean="0"/>
          </a:p>
          <a:p>
            <a:pPr lvl="1" algn="just"/>
            <a:r>
              <a:rPr lang="hu-HU" u="sng" dirty="0" err="1" smtClean="0"/>
              <a:t>Dekarbonizációs</a:t>
            </a:r>
            <a:r>
              <a:rPr lang="hu-HU" u="sng" dirty="0" smtClean="0"/>
              <a:t> feltétel:</a:t>
            </a:r>
            <a:r>
              <a:rPr lang="hu-HU" dirty="0" smtClean="0"/>
              <a:t> radikális kibocsátás csökkentés (1990-es bázis évhez képest 85%-ot meghaladó) a villamosenergia-termelésben. </a:t>
            </a:r>
          </a:p>
          <a:p>
            <a:pPr lvl="1" algn="just"/>
            <a:endParaRPr lang="hu-HU" sz="800" dirty="0" smtClean="0"/>
          </a:p>
          <a:p>
            <a:pPr lvl="1" algn="just"/>
            <a:r>
              <a:rPr lang="hu-HU" u="sng" dirty="0" smtClean="0"/>
              <a:t>Legkisebb költség feltétel:</a:t>
            </a:r>
            <a:r>
              <a:rPr lang="hu-HU" dirty="0" smtClean="0"/>
              <a:t> meg kell vizsgálni, hogy az </a:t>
            </a:r>
            <a:r>
              <a:rPr lang="hu-HU" dirty="0" err="1" smtClean="0"/>
              <a:t>atom-szén-zöld</a:t>
            </a:r>
            <a:r>
              <a:rPr lang="hu-HU" dirty="0" smtClean="0"/>
              <a:t> forgatókönyv melyik alternatív változata eredményezné várhatóan a legalacsonyabb fogyasztói árakat.</a:t>
            </a:r>
          </a:p>
          <a:p>
            <a:pPr lvl="1" algn="just"/>
            <a:endParaRPr lang="hu-HU" sz="800" dirty="0" smtClean="0"/>
          </a:p>
          <a:p>
            <a:pPr lvl="1" algn="just"/>
            <a:r>
              <a:rPr lang="hu-HU" u="sng" dirty="0" smtClean="0"/>
              <a:t>Késleltetett CCS feltétel:</a:t>
            </a:r>
            <a:r>
              <a:rPr lang="hu-HU" dirty="0" smtClean="0"/>
              <a:t> mit fog jelenteni a szén megtartása és a földgáz domináns szerepének érintetlenül hagyása az energiamixben, amennyiben a CCS technológia alkalmazásának műszaki és gazdasági feltételei nem állnak  rendelkezésre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66982" y="1196752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Az </a:t>
            </a:r>
            <a:r>
              <a:rPr lang="hu-HU" sz="2400" b="1" dirty="0" err="1" smtClean="0">
                <a:solidFill>
                  <a:schemeClr val="bg2">
                    <a:lumMod val="50000"/>
                  </a:schemeClr>
                </a:solidFill>
              </a:rPr>
              <a:t>Erőműfejlesztési</a:t>
            </a:r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 Cselekvési Terv célrendszere</a:t>
            </a:r>
          </a:p>
        </p:txBody>
      </p:sp>
    </p:spTree>
    <p:extLst>
      <p:ext uri="{BB962C8B-B14F-4D97-AF65-F5344CB8AC3E}">
        <p14:creationId xmlns:p14="http://schemas.microsoft.com/office/powerpoint/2010/main" val="32388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95536" y="2098591"/>
            <a:ext cx="8280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srgbClr val="C00000"/>
                </a:solidFill>
              </a:rPr>
              <a:t>●</a:t>
            </a:r>
            <a:r>
              <a:rPr lang="hu-HU" sz="2000" dirty="0" smtClean="0"/>
              <a:t> A kapacitásfejlesztési útitervvel </a:t>
            </a:r>
            <a:r>
              <a:rPr lang="hu-HU" sz="2000" b="1" u="sng" dirty="0" smtClean="0">
                <a:solidFill>
                  <a:srgbClr val="C00000"/>
                </a:solidFill>
              </a:rPr>
              <a:t>nem az a célunk, hogy megszabjuk a piaci befektetők számára a fejlesztési irányokat, de szabályozási eszközökkel szeretnék ösztönözni a Nemzeti Energiastratégia által kijelölt </a:t>
            </a:r>
            <a:r>
              <a:rPr lang="hu-HU" sz="2000" b="1" u="sng" dirty="0" err="1" smtClean="0">
                <a:solidFill>
                  <a:srgbClr val="C00000"/>
                </a:solidFill>
              </a:rPr>
              <a:t>atom-szén-zöld</a:t>
            </a:r>
            <a:r>
              <a:rPr lang="hu-HU" sz="2000" b="1" u="sng" dirty="0" smtClean="0">
                <a:solidFill>
                  <a:srgbClr val="C00000"/>
                </a:solidFill>
              </a:rPr>
              <a:t> forgatókönyv megvalósítását</a:t>
            </a:r>
            <a:endParaRPr lang="hu-HU" sz="2000" dirty="0" smtClean="0">
              <a:solidFill>
                <a:srgbClr val="C00000"/>
              </a:solidFill>
            </a:endParaRPr>
          </a:p>
          <a:p>
            <a:pPr algn="just"/>
            <a:endParaRPr lang="hu-HU" sz="2000" dirty="0">
              <a:solidFill>
                <a:srgbClr val="C00000"/>
              </a:solidFill>
            </a:endParaRPr>
          </a:p>
          <a:p>
            <a:pPr algn="just"/>
            <a:r>
              <a:rPr lang="hu-HU" sz="2000" dirty="0">
                <a:solidFill>
                  <a:srgbClr val="C00000"/>
                </a:solidFill>
              </a:rPr>
              <a:t>● </a:t>
            </a:r>
            <a:r>
              <a:rPr lang="hu-HU" sz="2000" dirty="0"/>
              <a:t>További </a:t>
            </a:r>
            <a:r>
              <a:rPr lang="hu-HU" sz="2000" dirty="0" smtClean="0"/>
              <a:t>cél, hogy a cselekvési tervben megadott </a:t>
            </a:r>
            <a:r>
              <a:rPr lang="hu-HU" sz="2000" b="1" u="sng" dirty="0" smtClean="0"/>
              <a:t>indikátorkészlet </a:t>
            </a:r>
            <a:r>
              <a:rPr lang="hu-HU" sz="2000" b="1" dirty="0" smtClean="0"/>
              <a:t>alapján az energiapolitika mindenkori felelős vezetői pontos képet kaphassanak arról, hogy az Energiastratégia irányától milyen mértékben térnek el a piac diktálta kapacitásfejlesztés tendenciái</a:t>
            </a:r>
            <a:r>
              <a:rPr lang="hu-HU" sz="2000" dirty="0" smtClean="0"/>
              <a:t>. </a:t>
            </a:r>
          </a:p>
          <a:p>
            <a:pPr algn="just"/>
            <a:endParaRPr lang="hu-HU" sz="2000" b="1" dirty="0" smtClean="0"/>
          </a:p>
        </p:txBody>
      </p:sp>
      <p:sp>
        <p:nvSpPr>
          <p:cNvPr id="5" name="Szövegdoboz 4"/>
          <p:cNvSpPr txBox="1"/>
          <p:nvPr/>
        </p:nvSpPr>
        <p:spPr>
          <a:xfrm>
            <a:off x="539552" y="1268198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Az </a:t>
            </a:r>
            <a:r>
              <a:rPr lang="hu-HU" sz="2400" b="1" dirty="0" err="1" smtClean="0">
                <a:solidFill>
                  <a:schemeClr val="bg2">
                    <a:lumMod val="50000"/>
                  </a:schemeClr>
                </a:solidFill>
              </a:rPr>
              <a:t>Erőműfejlesztési</a:t>
            </a:r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 Cselekvési Terv sajátossága</a:t>
            </a:r>
          </a:p>
        </p:txBody>
      </p:sp>
    </p:spTree>
    <p:extLst>
      <p:ext uri="{BB962C8B-B14F-4D97-AF65-F5344CB8AC3E}">
        <p14:creationId xmlns:p14="http://schemas.microsoft.com/office/powerpoint/2010/main" val="134491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12858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hu-HU" b="1" dirty="0" smtClean="0"/>
              <a:t>A cselekvési terv tartalomjegyzéke</a:t>
            </a:r>
            <a:endParaRPr lang="hu-HU" b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35496" y="1916832"/>
            <a:ext cx="90364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hu-HU" sz="2400" dirty="0" smtClean="0">
                <a:latin typeface="+mn-lt"/>
              </a:rPr>
              <a:t>Helyzetkép: a MAVIR 2012-es tanulmánya alapján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sz="2400" dirty="0" smtClean="0">
                <a:latin typeface="+mn-lt"/>
              </a:rPr>
              <a:t>Prioritások és alapelvek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sz="2400" dirty="0" smtClean="0">
                <a:latin typeface="+mn-lt"/>
              </a:rPr>
              <a:t>Jövőkép: a MAVIR által jelzett várható befektetések és az energiapolitikai </a:t>
            </a:r>
            <a:r>
              <a:rPr lang="hu-HU" sz="2400" dirty="0" err="1" smtClean="0">
                <a:latin typeface="+mn-lt"/>
              </a:rPr>
              <a:t>atom-szén-zöld</a:t>
            </a:r>
            <a:r>
              <a:rPr lang="hu-HU" sz="2400" dirty="0" smtClean="0">
                <a:latin typeface="+mn-lt"/>
              </a:rPr>
              <a:t> jövőkép (REKK modellezésével) összevetése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hu-HU" sz="2400" dirty="0" smtClean="0">
                <a:latin typeface="+mn-lt"/>
              </a:rPr>
              <a:t>Intézkedések, intézkedés csomag</a:t>
            </a:r>
          </a:p>
          <a:p>
            <a:pPr marL="342900" lvl="0" indent="-342900">
              <a:buFont typeface="+mj-lt"/>
              <a:buAutoNum type="arabicPeriod"/>
            </a:pPr>
            <a:endParaRPr lang="hu-HU" sz="2000" b="1" dirty="0" smtClean="0"/>
          </a:p>
          <a:p>
            <a:pPr lvl="0" algn="ctr"/>
            <a:r>
              <a:rPr lang="hu-HU" sz="2400" dirty="0" smtClean="0">
                <a:latin typeface="+mn-lt"/>
              </a:rPr>
              <a:t>A cselekvési terv egy kormány határozat mellékleteként kerül elfogadásra, maga a határozati rész a legfontosabb intézkedéseket tartalmazza felelős és határidő megnevezésével. </a:t>
            </a:r>
          </a:p>
          <a:p>
            <a:pPr marL="342900" indent="-342900"/>
            <a:r>
              <a:rPr lang="hu-HU" sz="2000" b="1" dirty="0" smtClean="0"/>
              <a:t>  </a:t>
            </a:r>
            <a:endParaRPr lang="hu-HU" sz="2000" dirty="0" smtClean="0"/>
          </a:p>
          <a:p>
            <a:pPr marL="342900" lvl="0" indent="-342900">
              <a:buFont typeface="+mj-lt"/>
              <a:buAutoNum type="arabicPeriod"/>
            </a:pPr>
            <a:endParaRPr lang="hu-HU" sz="2000" dirty="0" smtClean="0"/>
          </a:p>
          <a:p>
            <a:pPr marL="265113" lvl="1" indent="-265113" algn="just">
              <a:spcAft>
                <a:spcPts val="600"/>
              </a:spcAft>
              <a:buFont typeface="Arial" pitchFamily="34" charset="0"/>
              <a:buChar char="•"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400627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39552" y="108176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Helyzetkép</a:t>
            </a:r>
          </a:p>
          <a:p>
            <a:pPr algn="ctr"/>
            <a:r>
              <a:rPr lang="hu-HU" sz="2000" b="1" i="1" dirty="0" smtClean="0">
                <a:solidFill>
                  <a:schemeClr val="bg2">
                    <a:lumMod val="50000"/>
                  </a:schemeClr>
                </a:solidFill>
              </a:rPr>
              <a:t>A hazai </a:t>
            </a:r>
            <a:r>
              <a:rPr lang="hu-HU" sz="2000" b="1" i="1" dirty="0" err="1" smtClean="0">
                <a:solidFill>
                  <a:schemeClr val="bg2">
                    <a:lumMod val="50000"/>
                  </a:schemeClr>
                </a:solidFill>
              </a:rPr>
              <a:t>erőművi</a:t>
            </a:r>
            <a:r>
              <a:rPr lang="hu-HU" sz="2000" b="1" i="1" dirty="0" smtClean="0">
                <a:solidFill>
                  <a:schemeClr val="bg2">
                    <a:lumMod val="50000"/>
                  </a:schemeClr>
                </a:solidFill>
              </a:rPr>
              <a:t>  kapacitásfejlesztés volumen- és időskálája 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07504" y="6402814"/>
            <a:ext cx="8748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/>
              <a:t>Forrás: A Magyar Villamosenergia-rendszer Forrásoldali Kapacitáselemzése 2012., MAVIR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t="6477"/>
          <a:stretch/>
        </p:blipFill>
        <p:spPr bwMode="auto">
          <a:xfrm>
            <a:off x="1331640" y="1908137"/>
            <a:ext cx="6465017" cy="448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7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8"/>
          <p:cNvGrpSpPr/>
          <p:nvPr/>
        </p:nvGrpSpPr>
        <p:grpSpPr>
          <a:xfrm>
            <a:off x="179512" y="2060848"/>
            <a:ext cx="4392488" cy="4582294"/>
            <a:chOff x="1979712" y="1268760"/>
            <a:chExt cx="4680520" cy="4464496"/>
          </a:xfrm>
        </p:grpSpPr>
        <p:grpSp>
          <p:nvGrpSpPr>
            <p:cNvPr id="3" name="Csoportba foglalás 6"/>
            <p:cNvGrpSpPr/>
            <p:nvPr/>
          </p:nvGrpSpPr>
          <p:grpSpPr>
            <a:xfrm>
              <a:off x="2411760" y="1628041"/>
              <a:ext cx="3960440" cy="3889191"/>
              <a:chOff x="2915816" y="1484025"/>
              <a:chExt cx="3960440" cy="3889191"/>
            </a:xfrm>
          </p:grpSpPr>
          <p:grpSp>
            <p:nvGrpSpPr>
              <p:cNvPr id="4" name="Csoportba foglalás 4"/>
              <p:cNvGrpSpPr/>
              <p:nvPr/>
            </p:nvGrpSpPr>
            <p:grpSpPr>
              <a:xfrm>
                <a:off x="2915816" y="1484025"/>
                <a:ext cx="2088232" cy="3889191"/>
                <a:chOff x="3491880" y="2144687"/>
                <a:chExt cx="1297660" cy="3085271"/>
              </a:xfrm>
            </p:grpSpPr>
            <p:pic>
              <p:nvPicPr>
                <p:cNvPr id="2051" name="Kép 6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l="74149" r="11591"/>
                <a:stretch>
                  <a:fillRect/>
                </a:stretch>
              </p:blipFill>
              <p:spPr bwMode="auto">
                <a:xfrm>
                  <a:off x="4069460" y="2145445"/>
                  <a:ext cx="720080" cy="30845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Kép 6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r="88592"/>
                <a:stretch>
                  <a:fillRect/>
                </a:stretch>
              </p:blipFill>
              <p:spPr bwMode="auto">
                <a:xfrm>
                  <a:off x="3491880" y="2144687"/>
                  <a:ext cx="576064" cy="30845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6" name="Kép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1591" r="67019" b="72370"/>
              <a:stretch>
                <a:fillRect/>
              </a:stretch>
            </p:blipFill>
            <p:spPr bwMode="auto">
              <a:xfrm>
                <a:off x="5220072" y="1690146"/>
                <a:ext cx="1656184" cy="13068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Téglalap 7"/>
            <p:cNvSpPr/>
            <p:nvPr/>
          </p:nvSpPr>
          <p:spPr>
            <a:xfrm>
              <a:off x="1979712" y="1268760"/>
              <a:ext cx="4680520" cy="446449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0" name="Szövegdoboz 9"/>
          <p:cNvSpPr txBox="1"/>
          <p:nvPr/>
        </p:nvSpPr>
        <p:spPr>
          <a:xfrm>
            <a:off x="395536" y="1087576"/>
            <a:ext cx="8136904" cy="97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defPPr>
              <a:defRPr lang="hu-HU"/>
            </a:defPPr>
            <a:lvl1pPr algn="ctr" eaLnBrk="1" hangingPunct="1">
              <a:defRPr sz="30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hu-HU" b="1" dirty="0"/>
              <a:t>A </a:t>
            </a:r>
            <a:r>
              <a:rPr lang="hu-HU" b="1" dirty="0" smtClean="0"/>
              <a:t>villamosenergia-termelés „</a:t>
            </a:r>
            <a:r>
              <a:rPr lang="hu-HU" b="1" dirty="0" err="1"/>
              <a:t>atom-szén-zöld</a:t>
            </a:r>
            <a:r>
              <a:rPr lang="hu-HU" b="1" dirty="0"/>
              <a:t>” </a:t>
            </a:r>
            <a:r>
              <a:rPr lang="hu-HU" b="1" dirty="0" smtClean="0"/>
              <a:t>forgatókönyve</a:t>
            </a:r>
            <a:endParaRPr lang="hu-HU" b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031366" y="6247157"/>
            <a:ext cx="14401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Forrás: REKK</a:t>
            </a:r>
            <a:endParaRPr lang="hu-HU" sz="14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4716016" y="2060848"/>
            <a:ext cx="424847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dirty="0" smtClean="0">
                <a:latin typeface="+mn-lt"/>
              </a:rPr>
              <a:t>Mindez azt jelenti, hogy a 2030-ra becsülhető nettó 8500 MW villamos-energia fogyasztásunkból:</a:t>
            </a:r>
          </a:p>
          <a:p>
            <a:pPr algn="just"/>
            <a:endParaRPr lang="hu-HU" sz="400" dirty="0" smtClean="0">
              <a:latin typeface="+mn-lt"/>
            </a:endParaRPr>
          </a:p>
          <a:p>
            <a:pPr lvl="0" algn="just"/>
            <a:r>
              <a:rPr lang="hu-HU" b="1" dirty="0" smtClean="0">
                <a:latin typeface="+mn-lt"/>
              </a:rPr>
              <a:t>●</a:t>
            </a:r>
            <a:r>
              <a:rPr lang="hu-HU" b="1" dirty="0" smtClean="0">
                <a:solidFill>
                  <a:srgbClr val="C00000"/>
                </a:solidFill>
                <a:latin typeface="+mn-lt"/>
              </a:rPr>
              <a:t> az atomenergia részesedése minimum 4000-4600 MW lesz </a:t>
            </a:r>
            <a:r>
              <a:rPr lang="hu-HU" b="1" dirty="0" smtClean="0">
                <a:latin typeface="+mn-lt"/>
              </a:rPr>
              <a:t>(</a:t>
            </a:r>
            <a:r>
              <a:rPr lang="hu-HU" b="1" dirty="0" err="1" smtClean="0">
                <a:latin typeface="+mn-lt"/>
              </a:rPr>
              <a:t>max</a:t>
            </a:r>
            <a:r>
              <a:rPr lang="hu-HU" b="1" dirty="0" smtClean="0">
                <a:latin typeface="+mn-lt"/>
              </a:rPr>
              <a:t>. 54%)</a:t>
            </a:r>
          </a:p>
          <a:p>
            <a:pPr lvl="0" algn="just"/>
            <a:endParaRPr lang="hu-HU" sz="400" b="1" dirty="0" smtClean="0">
              <a:solidFill>
                <a:srgbClr val="C00000"/>
              </a:solidFill>
              <a:latin typeface="+mn-lt"/>
            </a:endParaRPr>
          </a:p>
          <a:p>
            <a:pPr lvl="0" algn="just"/>
            <a:r>
              <a:rPr lang="hu-HU" b="1" dirty="0" smtClean="0"/>
              <a:t>● </a:t>
            </a:r>
            <a:r>
              <a:rPr lang="hu-HU" b="1" dirty="0" smtClean="0">
                <a:solidFill>
                  <a:srgbClr val="C00000"/>
                </a:solidFill>
                <a:latin typeface="+mn-lt"/>
              </a:rPr>
              <a:t>a megújuló energiaforrások részesedése 1350 MW körüli érték </a:t>
            </a:r>
            <a:r>
              <a:rPr lang="hu-HU" b="1" dirty="0" smtClean="0">
                <a:latin typeface="+mn-lt"/>
              </a:rPr>
              <a:t>(15-16%)</a:t>
            </a:r>
          </a:p>
          <a:p>
            <a:pPr lvl="0" algn="just"/>
            <a:endParaRPr lang="hu-HU" sz="400" b="1" dirty="0" smtClean="0">
              <a:solidFill>
                <a:srgbClr val="C00000"/>
              </a:solidFill>
              <a:latin typeface="+mn-lt"/>
            </a:endParaRPr>
          </a:p>
          <a:p>
            <a:pPr lvl="0" algn="just"/>
            <a:r>
              <a:rPr lang="hu-HU" b="1" dirty="0" smtClean="0"/>
              <a:t>● </a:t>
            </a:r>
            <a:r>
              <a:rPr lang="hu-HU" b="1" dirty="0" smtClean="0">
                <a:solidFill>
                  <a:srgbClr val="C00000"/>
                </a:solidFill>
                <a:latin typeface="+mn-lt"/>
              </a:rPr>
              <a:t>a szén 440 </a:t>
            </a:r>
            <a:r>
              <a:rPr lang="hu-HU" b="1" dirty="0" err="1" smtClean="0">
                <a:solidFill>
                  <a:srgbClr val="C00000"/>
                </a:solidFill>
                <a:latin typeface="+mn-lt"/>
              </a:rPr>
              <a:t>MW-al</a:t>
            </a:r>
            <a:r>
              <a:rPr lang="hu-HU" b="1" dirty="0" smtClean="0">
                <a:solidFill>
                  <a:srgbClr val="C00000"/>
                </a:solidFill>
                <a:latin typeface="+mn-lt"/>
              </a:rPr>
              <a:t> veszi ki a részét </a:t>
            </a:r>
            <a:r>
              <a:rPr lang="hu-HU" b="1" dirty="0" smtClean="0">
                <a:latin typeface="+mn-lt"/>
              </a:rPr>
              <a:t>(5%)</a:t>
            </a:r>
          </a:p>
          <a:p>
            <a:pPr lvl="0" algn="just"/>
            <a:endParaRPr lang="hu-HU" sz="400" b="1" dirty="0" smtClean="0">
              <a:solidFill>
                <a:srgbClr val="C00000"/>
              </a:solidFill>
              <a:latin typeface="+mn-lt"/>
            </a:endParaRPr>
          </a:p>
          <a:p>
            <a:pPr lvl="0" algn="just"/>
            <a:r>
              <a:rPr lang="hu-HU" b="1" dirty="0" smtClean="0"/>
              <a:t>● </a:t>
            </a:r>
            <a:r>
              <a:rPr lang="hu-HU" b="1" dirty="0" smtClean="0">
                <a:solidFill>
                  <a:srgbClr val="C00000"/>
                </a:solidFill>
                <a:latin typeface="+mn-lt"/>
              </a:rPr>
              <a:t>a földgáz alapú villanyáram termelés 3300-3350 MW-ra becsülhető </a:t>
            </a:r>
            <a:r>
              <a:rPr lang="hu-HU" b="1" dirty="0" smtClean="0">
                <a:latin typeface="+mn-lt"/>
              </a:rPr>
              <a:t>(</a:t>
            </a:r>
            <a:r>
              <a:rPr lang="hu-HU" b="1" dirty="0" err="1" smtClean="0">
                <a:latin typeface="+mn-lt"/>
              </a:rPr>
              <a:t>max</a:t>
            </a:r>
            <a:r>
              <a:rPr lang="hu-HU" b="1" dirty="0" smtClean="0">
                <a:latin typeface="+mn-lt"/>
              </a:rPr>
              <a:t>. 39%)</a:t>
            </a:r>
          </a:p>
          <a:p>
            <a:pPr lvl="0" algn="just"/>
            <a:endParaRPr lang="hu-HU" sz="400" b="1" dirty="0" smtClean="0">
              <a:solidFill>
                <a:srgbClr val="C00000"/>
              </a:solidFill>
              <a:latin typeface="+mn-lt"/>
            </a:endParaRPr>
          </a:p>
          <a:p>
            <a:pPr lvl="0" algn="just"/>
            <a:r>
              <a:rPr lang="hu-HU" b="1" dirty="0" smtClean="0"/>
              <a:t>● </a:t>
            </a:r>
            <a:r>
              <a:rPr lang="hu-HU" b="1" dirty="0" smtClean="0">
                <a:solidFill>
                  <a:srgbClr val="C00000"/>
                </a:solidFill>
                <a:latin typeface="+mn-lt"/>
              </a:rPr>
              <a:t>mai tudásunk alapján ebben a szcenárióban akár egy 1000-1200 MW-nyi export lehetősége is benne van </a:t>
            </a:r>
            <a:r>
              <a:rPr lang="hu-HU" b="1" dirty="0" smtClean="0">
                <a:latin typeface="+mn-lt"/>
              </a:rPr>
              <a:t>(kb. 14%)</a:t>
            </a:r>
          </a:p>
        </p:txBody>
      </p:sp>
    </p:spTree>
    <p:extLst>
      <p:ext uri="{BB962C8B-B14F-4D97-AF65-F5344CB8AC3E}">
        <p14:creationId xmlns:p14="http://schemas.microsoft.com/office/powerpoint/2010/main" val="402953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1285875"/>
          </a:xfrm>
        </p:spPr>
        <p:txBody>
          <a:bodyPr>
            <a:normAutofit/>
          </a:bodyPr>
          <a:lstStyle/>
          <a:p>
            <a:pPr eaLnBrk="1" hangingPunct="1"/>
            <a:r>
              <a:rPr lang="hu-HU" b="1" dirty="0" smtClean="0"/>
              <a:t>Eltérő jövőképek </a:t>
            </a:r>
            <a:endParaRPr lang="hu-HU" b="1" dirty="0" smtClean="0">
              <a:latin typeface="+mn-lt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5496" y="1628800"/>
            <a:ext cx="903649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>
                <a:latin typeface="+mn-lt"/>
              </a:rPr>
              <a:t>A MAVIR által előre jelzett és a REKK által modellezett „</a:t>
            </a:r>
            <a:r>
              <a:rPr lang="hu-HU" sz="2000" b="1" dirty="0" err="1" smtClean="0">
                <a:latin typeface="+mn-lt"/>
              </a:rPr>
              <a:t>atom-szén-zöld</a:t>
            </a:r>
            <a:r>
              <a:rPr lang="hu-HU" sz="2000" b="1" dirty="0" smtClean="0">
                <a:latin typeface="+mn-lt"/>
              </a:rPr>
              <a:t>” közötti legfőbb eltérések:</a:t>
            </a:r>
            <a:endParaRPr lang="hu-HU" sz="2400" dirty="0" smtClean="0">
              <a:latin typeface="+mn-lt"/>
            </a:endParaRPr>
          </a:p>
          <a:p>
            <a:pPr marL="539750" indent="-539750"/>
            <a:endParaRPr lang="hu-HU" sz="2000" b="1" dirty="0" smtClean="0">
              <a:latin typeface="+mn-lt"/>
            </a:endParaRPr>
          </a:p>
          <a:p>
            <a:pPr marL="539750" indent="-539750">
              <a:buFont typeface="Wingdings" pitchFamily="2" charset="2"/>
              <a:buChar char="§"/>
            </a:pPr>
            <a:r>
              <a:rPr lang="hu-HU" sz="2000" dirty="0" smtClean="0">
                <a:latin typeface="+mn-lt"/>
              </a:rPr>
              <a:t>2027-től hazánkban megszűnik a szénalapú villamosenergia-termelés</a:t>
            </a:r>
          </a:p>
          <a:p>
            <a:pPr marL="539750" indent="-539750">
              <a:buFont typeface="Wingdings" pitchFamily="2" charset="2"/>
              <a:buChar char="§"/>
            </a:pPr>
            <a:r>
              <a:rPr lang="hu-HU" sz="2000" dirty="0">
                <a:latin typeface="+mn-lt"/>
              </a:rPr>
              <a:t>A 2020-as megújuló célok teljesítése nem biztos </a:t>
            </a:r>
            <a:r>
              <a:rPr lang="hu-HU" sz="2000" dirty="0" smtClean="0">
                <a:latin typeface="+mn-lt"/>
              </a:rPr>
              <a:t>jelenleg</a:t>
            </a:r>
          </a:p>
          <a:p>
            <a:pPr marL="539750" indent="-539750">
              <a:buFont typeface="Wingdings" pitchFamily="2" charset="2"/>
              <a:buChar char="§"/>
            </a:pPr>
            <a:r>
              <a:rPr lang="hu-HU" sz="2000" dirty="0" smtClean="0">
                <a:latin typeface="+mn-lt"/>
              </a:rPr>
              <a:t>A </a:t>
            </a:r>
            <a:r>
              <a:rPr lang="hu-HU" sz="2000" dirty="0" err="1" smtClean="0">
                <a:latin typeface="+mn-lt"/>
              </a:rPr>
              <a:t>dekarbonizáció</a:t>
            </a:r>
            <a:r>
              <a:rPr lang="hu-HU" sz="2000" dirty="0" smtClean="0">
                <a:latin typeface="+mn-lt"/>
              </a:rPr>
              <a:t> csak a CCS alkalmazásával érhető el – K+F és pilot projektek szükségesek</a:t>
            </a:r>
          </a:p>
          <a:p>
            <a:pPr marL="539750" indent="-539750">
              <a:buFont typeface="Wingdings" pitchFamily="2" charset="2"/>
              <a:buChar char="§"/>
            </a:pPr>
            <a:r>
              <a:rPr lang="hu-HU" sz="2000" dirty="0" smtClean="0">
                <a:latin typeface="+mn-lt"/>
              </a:rPr>
              <a:t>A villamosenergia-rendszer szabályozása kritikus tényező – hazai szinten vagy nemzetközi együttműködésben</a:t>
            </a:r>
          </a:p>
          <a:p>
            <a:pPr marL="539750" indent="-539750">
              <a:buFont typeface="Wingdings" pitchFamily="2" charset="2"/>
              <a:buChar char="§"/>
            </a:pPr>
            <a:r>
              <a:rPr lang="hu-HU" sz="2000" dirty="0" smtClean="0">
                <a:latin typeface="+mn-lt"/>
              </a:rPr>
              <a:t>A földgáz alapú termelés továbbra is fontos marad a kapacitás hiány megelőzésében, de befektetői bizonytalanság</a:t>
            </a:r>
            <a:endParaRPr lang="hu-HU" sz="2000" dirty="0">
              <a:latin typeface="+mn-lt"/>
            </a:endParaRPr>
          </a:p>
          <a:p>
            <a:pPr lvl="0"/>
            <a:endParaRPr lang="hu-HU" sz="1600" dirty="0">
              <a:latin typeface="+mn-lt"/>
            </a:endParaRPr>
          </a:p>
          <a:p>
            <a:pPr marL="265113" lvl="1" indent="-265113" algn="ctr">
              <a:spcAft>
                <a:spcPts val="600"/>
              </a:spcAft>
            </a:pPr>
            <a:r>
              <a:rPr lang="hu-HU" sz="2000" b="1" dirty="0" smtClean="0">
                <a:latin typeface="+mn-lt"/>
              </a:rPr>
              <a:t>Ezeken a területeken van szükség intézkedésekre az </a:t>
            </a:r>
          </a:p>
          <a:p>
            <a:pPr marL="265113" lvl="1" indent="-265113" algn="ctr">
              <a:spcAft>
                <a:spcPts val="600"/>
              </a:spcAft>
            </a:pPr>
            <a:r>
              <a:rPr lang="hu-HU" sz="2000" b="1" dirty="0" smtClean="0">
                <a:latin typeface="+mn-lt"/>
              </a:rPr>
              <a:t>energiapolitikai pálya tartása érdekében. </a:t>
            </a:r>
          </a:p>
          <a:p>
            <a:pPr marL="265113" lvl="1" indent="-265113" algn="ctr">
              <a:spcAft>
                <a:spcPts val="600"/>
              </a:spcAft>
            </a:pPr>
            <a:endParaRPr lang="hu-HU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059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0" y="1153210"/>
            <a:ext cx="9144000" cy="835630"/>
          </a:xfrm>
        </p:spPr>
        <p:txBody>
          <a:bodyPr>
            <a:noAutofit/>
          </a:bodyPr>
          <a:lstStyle/>
          <a:p>
            <a:pPr eaLnBrk="1" hangingPunct="1"/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Cselekvési terv a hazai ásványvagyon készletgazdálkodásáról és hasznosításáról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2987824" y="2347133"/>
            <a:ext cx="59401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A Nemzeti Energiastratégiáról szóló 77/2011 (X. 14.) OGY határozat 4. m. alpontja felhatalmazza a Kormányt, hogy </a:t>
            </a:r>
            <a:r>
              <a:rPr lang="hu-HU" sz="2000" i="1" dirty="0" smtClean="0"/>
              <a:t>„gondoskodjon az energetikailag hasznosítható hazai ásványvagyon felkutatásáról és a stratégiai készletgazdálkodás feltételeinek biztosításáról, valamint a hazai szénbányászati szakmakultúra fennmaradásának feltételeiről – ennek megfelelően dolgozzon ki cselekvési tervet a hazai ásványvagyon készletgazdálkodásáról és hasznosításáról”</a:t>
            </a:r>
            <a:r>
              <a:rPr lang="hu-HU" sz="2000" dirty="0" smtClean="0"/>
              <a:t>.</a:t>
            </a:r>
            <a:endParaRPr lang="hu-HU" sz="2000" dirty="0"/>
          </a:p>
        </p:txBody>
      </p:sp>
      <p:pic>
        <p:nvPicPr>
          <p:cNvPr id="5" name="Kép 4" descr="csi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348880"/>
            <a:ext cx="2745605" cy="20592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811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1259632" y="1168286"/>
            <a:ext cx="6624736" cy="532522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Arial" pitchFamily="34" charset="0"/>
                <a:cs typeface="Arial" pitchFamily="34" charset="0"/>
              </a:rPr>
              <a:t>A cselekvési </a:t>
            </a:r>
            <a:r>
              <a:rPr lang="hu-HU" sz="2400" b="1" dirty="0">
                <a:latin typeface="Arial" pitchFamily="34" charset="0"/>
                <a:cs typeface="Arial" pitchFamily="34" charset="0"/>
              </a:rPr>
              <a:t>t</a:t>
            </a:r>
            <a:r>
              <a:rPr lang="hu-HU" sz="2400" b="1" dirty="0" smtClean="0">
                <a:latin typeface="Arial" pitchFamily="34" charset="0"/>
                <a:cs typeface="Arial" pitchFamily="34" charset="0"/>
              </a:rPr>
              <a:t>erv célrendszere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35496" y="1628800"/>
            <a:ext cx="9036496" cy="51090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4025" lvl="1" indent="-342900">
              <a:spcAft>
                <a:spcPts val="600"/>
              </a:spcAft>
              <a:buAutoNum type="arabicPeriod"/>
            </a:pPr>
            <a:r>
              <a:rPr lang="hu-HU" b="1" dirty="0" smtClean="0"/>
              <a:t>Ásványvagyon nyilvántartás, adatkezelés és nyersanyag feltárás </a:t>
            </a:r>
          </a:p>
          <a:p>
            <a:pPr marL="111125" lvl="1" algn="just">
              <a:spcAft>
                <a:spcPts val="600"/>
              </a:spcAft>
            </a:pPr>
            <a:r>
              <a:rPr lang="hu-HU" dirty="0"/>
              <a:t>- A múltbeli próbafúrások és geológiai kutatások geofizikai és geokémiai adatainak összegyűjtése, </a:t>
            </a:r>
            <a:r>
              <a:rPr lang="hu-HU" dirty="0" smtClean="0"/>
              <a:t>katalogizálása, digitalizálása és archiválása;</a:t>
            </a:r>
            <a:endParaRPr lang="hu-HU" dirty="0"/>
          </a:p>
          <a:p>
            <a:pPr marL="396875" lvl="1" indent="-285750" algn="just">
              <a:spcAft>
                <a:spcPts val="600"/>
              </a:spcAft>
              <a:buFontTx/>
              <a:buChar char="-"/>
            </a:pPr>
            <a:r>
              <a:rPr lang="hu-HU" dirty="0" smtClean="0"/>
              <a:t>Az </a:t>
            </a:r>
            <a:r>
              <a:rPr lang="hu-HU" dirty="0"/>
              <a:t>ásványvagyon készlet újraértékelése modern módszerekkel (térinformatika, 3D </a:t>
            </a:r>
            <a:r>
              <a:rPr lang="hu-HU" dirty="0" err="1"/>
              <a:t>szeizmika</a:t>
            </a:r>
            <a:r>
              <a:rPr lang="hu-HU" dirty="0" smtClean="0"/>
              <a:t>);</a:t>
            </a:r>
          </a:p>
          <a:p>
            <a:pPr marL="396875" lvl="1" indent="-285750" algn="just">
              <a:spcAft>
                <a:spcPts val="600"/>
              </a:spcAft>
              <a:buFontTx/>
              <a:buChar char="-"/>
            </a:pPr>
            <a:r>
              <a:rPr lang="hu-HU" dirty="0" smtClean="0"/>
              <a:t>Az építőipar növekedési pályára állításának elősegítése az építőipari alapanyagként használható kőzetek minél nagyobb arányú hazai kitermelésével;</a:t>
            </a:r>
            <a:endParaRPr lang="hu-HU" dirty="0"/>
          </a:p>
          <a:p>
            <a:pPr marL="111125" lvl="1">
              <a:spcAft>
                <a:spcPts val="600"/>
              </a:spcAft>
            </a:pPr>
            <a:endParaRPr lang="hu-HU" sz="800" b="1" dirty="0" smtClean="0"/>
          </a:p>
          <a:p>
            <a:pPr marL="111125" lvl="1">
              <a:spcAft>
                <a:spcPts val="600"/>
              </a:spcAft>
            </a:pPr>
            <a:r>
              <a:rPr lang="hu-HU" b="1" dirty="0" smtClean="0"/>
              <a:t>2. Az ásványvagyon-hasznosítás technológiai kérdései, </a:t>
            </a:r>
            <a:r>
              <a:rPr lang="hu-HU" b="1" dirty="0"/>
              <a:t>K+F</a:t>
            </a:r>
          </a:p>
          <a:p>
            <a:pPr algn="just"/>
            <a:r>
              <a:rPr lang="hu-HU" dirty="0"/>
              <a:t>- Információgyűjtés a szénnel és nem-konvencionális földgázzal kapcsolatos műszaki, gazdasági ismeretekről, a geotermikus energia kinyerésével kapcsolatos bányászati technológiai és földtani kutatási irányokról, a tiszta szén technológiákról, illetve ezek magyarországi alkalmazásának lehetőségeiről. </a:t>
            </a:r>
          </a:p>
          <a:p>
            <a:pPr algn="just"/>
            <a:endParaRPr lang="hu-HU" dirty="0"/>
          </a:p>
          <a:p>
            <a:pPr algn="just"/>
            <a:r>
              <a:rPr lang="hu-HU" dirty="0"/>
              <a:t>- Kapcsolódások kialakítása a nemzetközi kutatási és fejlesztési tevékenységekhez, annak érdekében, hogy Magyarország is profitálhasson az új technológiák </a:t>
            </a:r>
            <a:r>
              <a:rPr lang="hu-HU" dirty="0" smtClean="0"/>
              <a:t>alkalmazásából.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3148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1285875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800" b="1" dirty="0" smtClean="0"/>
              <a:t>A cselekvési terv által átfogott területek</a:t>
            </a:r>
            <a:endParaRPr lang="hu-HU" sz="2600" b="1" dirty="0" smtClean="0">
              <a:latin typeface="+mn-lt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5496" y="1836688"/>
            <a:ext cx="90364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P</a:t>
            </a:r>
            <a:r>
              <a:rPr lang="hu-HU" sz="2000" b="1" dirty="0" smtClean="0"/>
              <a:t>otenciál felmérések, a kitermelhetőséggel kapcsolatos megvalósíthatósági tanulmányok készítése az alábbi szektorokban:</a:t>
            </a:r>
          </a:p>
          <a:p>
            <a:endParaRPr lang="hu-HU" sz="2000" b="1" dirty="0" smtClean="0"/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 smtClean="0"/>
              <a:t>szénhidrogének (hagyományos és nem-konvencionális kőolaj, földgáz);</a:t>
            </a:r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/>
              <a:t>k</a:t>
            </a:r>
            <a:r>
              <a:rPr lang="hu-HU" sz="2000" dirty="0" smtClean="0"/>
              <a:t>őszenek;</a:t>
            </a:r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 smtClean="0"/>
              <a:t>hasadóanyagok (urán, tórium), kiégett fűtőelemek elhelyezése</a:t>
            </a:r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 smtClean="0"/>
              <a:t>ritkaföldfémek, az energetikai szektor számára egyéb kritikus anyagok </a:t>
            </a:r>
            <a:br>
              <a:rPr lang="hu-HU" sz="2000" dirty="0" smtClean="0"/>
            </a:br>
            <a:r>
              <a:rPr lang="hu-HU" sz="2000" dirty="0" smtClean="0"/>
              <a:t>(</a:t>
            </a:r>
            <a:r>
              <a:rPr lang="hu-HU" sz="2000" dirty="0" err="1" smtClean="0"/>
              <a:t>Li</a:t>
            </a:r>
            <a:r>
              <a:rPr lang="hu-HU" sz="2000" dirty="0" smtClean="0"/>
              <a:t>, </a:t>
            </a:r>
            <a:r>
              <a:rPr lang="hu-HU" sz="2000" dirty="0" err="1" smtClean="0"/>
              <a:t>Pt</a:t>
            </a:r>
            <a:r>
              <a:rPr lang="hu-HU" sz="2000" dirty="0" smtClean="0"/>
              <a:t>, </a:t>
            </a:r>
            <a:r>
              <a:rPr lang="hu-HU" sz="2000" dirty="0" err="1" smtClean="0"/>
              <a:t>Cu</a:t>
            </a:r>
            <a:r>
              <a:rPr lang="hu-HU" sz="2000" dirty="0" smtClean="0"/>
              <a:t>, stb.);</a:t>
            </a:r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 smtClean="0"/>
              <a:t>geotermikus energia;</a:t>
            </a:r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 smtClean="0"/>
              <a:t>földtani közeg energetikai célú hasznosítása (</a:t>
            </a:r>
            <a:r>
              <a:rPr lang="hu-HU" sz="2000" dirty="0" err="1" smtClean="0"/>
              <a:t>gáztározás</a:t>
            </a:r>
            <a:r>
              <a:rPr lang="hu-HU" sz="2000" dirty="0" smtClean="0"/>
              <a:t>, CCS);</a:t>
            </a:r>
          </a:p>
          <a:p>
            <a:pPr marL="539750" lvl="0" indent="-539750">
              <a:buFont typeface="Wingdings" pitchFamily="2" charset="2"/>
              <a:buChar char="§"/>
            </a:pPr>
            <a:r>
              <a:rPr lang="hu-HU" sz="2000" dirty="0"/>
              <a:t>é</a:t>
            </a:r>
            <a:r>
              <a:rPr lang="hu-HU" sz="2000" dirty="0" smtClean="0"/>
              <a:t>pítő és szigetelő anyagként alkalmazható kőzetek;</a:t>
            </a:r>
          </a:p>
          <a:p>
            <a:pPr marL="342900" lvl="0" indent="-342900">
              <a:buFont typeface="+mj-lt"/>
              <a:buAutoNum type="arabicPeriod"/>
            </a:pPr>
            <a:endParaRPr lang="hu-HU" sz="2000" dirty="0" smtClean="0"/>
          </a:p>
          <a:p>
            <a:pPr marL="0" lvl="1">
              <a:spcAft>
                <a:spcPts val="0"/>
              </a:spcAft>
            </a:pPr>
            <a:r>
              <a:rPr lang="hu-HU" b="1" dirty="0"/>
              <a:t>A potenciálok </a:t>
            </a:r>
            <a:r>
              <a:rPr lang="hu-HU" b="1" dirty="0" smtClean="0"/>
              <a:t>újraértékelését </a:t>
            </a:r>
            <a:r>
              <a:rPr lang="hu-HU" b="1" dirty="0"/>
              <a:t>a cselekvési tervhez kapcsolódóan az MFGI </a:t>
            </a:r>
            <a:r>
              <a:rPr lang="hu-HU" b="1" dirty="0" smtClean="0"/>
              <a:t>végezte el számos külső szakértő </a:t>
            </a:r>
            <a:r>
              <a:rPr lang="hu-HU" b="1" dirty="0"/>
              <a:t>bevonásával. </a:t>
            </a:r>
          </a:p>
          <a:p>
            <a:pPr marL="265113" lvl="1" indent="-265113">
              <a:spcAft>
                <a:spcPts val="600"/>
              </a:spcAft>
            </a:pP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03517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0" y="1063005"/>
            <a:ext cx="9144000" cy="1285875"/>
          </a:xfrm>
        </p:spPr>
        <p:txBody>
          <a:bodyPr>
            <a:normAutofit/>
          </a:bodyPr>
          <a:lstStyle/>
          <a:p>
            <a:pPr eaLnBrk="1" hangingPunct="1"/>
            <a:r>
              <a:rPr lang="hu-HU" b="1" dirty="0" smtClean="0">
                <a:solidFill>
                  <a:srgbClr val="948A54"/>
                </a:solidFill>
                <a:latin typeface="+mn-lt"/>
              </a:rPr>
              <a:t>Szénhidrogének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-7753" y="1601505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hu-HU" sz="2000" dirty="0" smtClean="0">
                <a:latin typeface="+mn-lt"/>
              </a:rPr>
              <a:t>Magyarország nyilvántartott, a </a:t>
            </a:r>
            <a:r>
              <a:rPr lang="hu-HU" sz="2000" b="1" i="1" dirty="0" smtClean="0">
                <a:latin typeface="+mn-lt"/>
              </a:rPr>
              <a:t>jelenleg rendelkezésre álló technológiával kitermelhető </a:t>
            </a:r>
            <a:r>
              <a:rPr lang="hu-HU" sz="2000" dirty="0" smtClean="0">
                <a:latin typeface="+mn-lt"/>
              </a:rPr>
              <a:t>szénhidrogénvagyona 23 millió tonna kőolaj és 74 milliárd m</a:t>
            </a:r>
            <a:r>
              <a:rPr lang="hu-HU" sz="2000" baseline="30000" dirty="0" smtClean="0">
                <a:latin typeface="+mn-lt"/>
              </a:rPr>
              <a:t>3</a:t>
            </a:r>
            <a:r>
              <a:rPr lang="hu-HU" sz="2000" dirty="0" smtClean="0">
                <a:latin typeface="+mn-lt"/>
              </a:rPr>
              <a:t> földgáz, ami nem tartalmazza a nem-konvencionálisnak minősített reménybeli földgáz előfordulásokat! </a:t>
            </a:r>
            <a:endParaRPr lang="hu-HU" sz="2000" b="1" dirty="0">
              <a:latin typeface="+mn-lt"/>
            </a:endParaRPr>
          </a:p>
        </p:txBody>
      </p:sp>
      <p:pic>
        <p:nvPicPr>
          <p:cNvPr id="5" name="Picture 1" descr="hazai_CH_reszemdencenk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7618" y="2636912"/>
            <a:ext cx="5284862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zövegdoboz 5"/>
          <p:cNvSpPr txBox="1"/>
          <p:nvPr/>
        </p:nvSpPr>
        <p:spPr>
          <a:xfrm>
            <a:off x="0" y="3245202"/>
            <a:ext cx="3563888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hu-HU" b="1" dirty="0" smtClean="0">
                <a:latin typeface="+mn-lt"/>
              </a:rPr>
              <a:t>Nem konvencionális földgáz potenciálok: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+mn-lt"/>
              </a:rPr>
              <a:t>Makói-árok – 2 300 </a:t>
            </a:r>
            <a:r>
              <a:rPr lang="hu-HU" dirty="0" err="1" smtClean="0">
                <a:latin typeface="+mn-lt"/>
              </a:rPr>
              <a:t>mtoe</a:t>
            </a:r>
            <a:endParaRPr lang="hu-HU" dirty="0" smtClean="0">
              <a:latin typeface="+mn-lt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+mn-lt"/>
              </a:rPr>
              <a:t>Békési-medence - ?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+mn-lt"/>
              </a:rPr>
              <a:t>Derecskei-árok - ?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+mn-lt"/>
              </a:rPr>
              <a:t>Dráva-völgy - ? </a:t>
            </a:r>
            <a:endParaRPr lang="hu-HU" b="1" dirty="0">
              <a:latin typeface="+mn-lt"/>
            </a:endParaRPr>
          </a:p>
          <a:p>
            <a:pPr marL="539750" indent="-539750"/>
            <a:endParaRPr lang="hu-HU" dirty="0" smtClean="0">
              <a:latin typeface="+mn-lt"/>
            </a:endParaRPr>
          </a:p>
        </p:txBody>
      </p:sp>
      <p:sp>
        <p:nvSpPr>
          <p:cNvPr id="2" name="Ellipszis 1"/>
          <p:cNvSpPr/>
          <p:nvPr/>
        </p:nvSpPr>
        <p:spPr>
          <a:xfrm>
            <a:off x="6372200" y="4797152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6948264" y="4581128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/>
          <p:cNvSpPr/>
          <p:nvPr/>
        </p:nvSpPr>
        <p:spPr>
          <a:xfrm>
            <a:off x="6732240" y="3501008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>
            <a:off x="3851920" y="4509120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ubtitle 4"/>
          <p:cNvSpPr txBox="1">
            <a:spLocks/>
          </p:cNvSpPr>
          <p:nvPr/>
        </p:nvSpPr>
        <p:spPr bwMode="auto">
          <a:xfrm>
            <a:off x="5836762" y="6404312"/>
            <a:ext cx="302433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sz="1200" dirty="0" smtClean="0"/>
              <a:t>Forrás: MFGI</a:t>
            </a: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8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52556" y="1125306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A69765"/>
                </a:solidFill>
                <a:latin typeface="Arial" pitchFamily="34" charset="0"/>
                <a:ea typeface="+mj-ea"/>
                <a:cs typeface="Arial" pitchFamily="34" charset="0"/>
              </a:rPr>
              <a:t>Kőszenek és </a:t>
            </a:r>
            <a:r>
              <a:rPr lang="hu-HU" sz="2400" b="1" dirty="0" smtClean="0">
                <a:solidFill>
                  <a:srgbClr val="A69765"/>
                </a:solidFill>
                <a:latin typeface="Arial" pitchFamily="34" charset="0"/>
                <a:ea typeface="+mj-ea"/>
                <a:cs typeface="Arial" pitchFamily="34" charset="0"/>
              </a:rPr>
              <a:t>a tiszta </a:t>
            </a:r>
            <a:r>
              <a:rPr lang="hu-HU" sz="2400" b="1" dirty="0">
                <a:solidFill>
                  <a:srgbClr val="A69765"/>
                </a:solidFill>
                <a:latin typeface="Arial" pitchFamily="34" charset="0"/>
                <a:ea typeface="+mj-ea"/>
                <a:cs typeface="Arial" pitchFamily="34" charset="0"/>
              </a:rPr>
              <a:t>szén technológiák</a:t>
            </a:r>
          </a:p>
        </p:txBody>
      </p:sp>
      <p:pic>
        <p:nvPicPr>
          <p:cNvPr id="3" name="Kép 2" descr="csi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64523"/>
            <a:ext cx="2745605" cy="20592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zövegdoboz 3"/>
          <p:cNvSpPr txBox="1"/>
          <p:nvPr/>
        </p:nvSpPr>
        <p:spPr>
          <a:xfrm>
            <a:off x="3203848" y="3140968"/>
            <a:ext cx="57961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Arial" pitchFamily="34" charset="0"/>
                <a:cs typeface="Arial" pitchFamily="34" charset="0"/>
              </a:rPr>
              <a:t>Energiapolitikai jelentősége</a:t>
            </a:r>
          </a:p>
          <a:p>
            <a:pPr algn="ctr"/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Energetikai krízishelyzetben (pl. jelentős földgáz áremelkedés, rendszer-szintű üzemzavar) az egyedüli gyorsan mozgósítható belső tartalék;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Földgáz import kiváltó alternatíva, foglalkoztatás bővítési lehetőséggel;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§"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Ez értékes szakmai kultúra végleges elvesztésének megelőzése a fentiek miatt és a jövőbeni nagyobb arányú felhasználás lehetőségének fenntartása érdekében;</a:t>
            </a:r>
          </a:p>
        </p:txBody>
      </p:sp>
      <p:sp>
        <p:nvSpPr>
          <p:cNvPr id="5" name="Téglalap 4"/>
          <p:cNvSpPr/>
          <p:nvPr/>
        </p:nvSpPr>
        <p:spPr>
          <a:xfrm>
            <a:off x="251520" y="1802406"/>
            <a:ext cx="860444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/>
              <a:t>A hazai lignit, barna- és feketeszén 8,5 milliárd tonnányi megkutatott készlete </a:t>
            </a:r>
            <a:r>
              <a:rPr lang="hu-HU" sz="2000" b="1" dirty="0" smtClean="0"/>
              <a:t>hasznosítható, </a:t>
            </a:r>
            <a:r>
              <a:rPr lang="hu-HU" dirty="0"/>
              <a:t>mindenek előtt a területileg és ágazatilag diverzifikált korszerű energiaellátásban, a szénhidrogén alapú vegyipar bővítésében, ill. a metanol gazdaság kiépítésében. 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76124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-15056" y="1340768"/>
            <a:ext cx="91590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chemeClr val="bg2">
                    <a:lumMod val="50000"/>
                  </a:schemeClr>
                </a:solidFill>
              </a:rPr>
              <a:t>Kormányzati cél a borsodi bányák </a:t>
            </a:r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újranyitása</a:t>
            </a:r>
          </a:p>
          <a:p>
            <a:pPr algn="ctr"/>
            <a:r>
              <a:rPr lang="hu-HU" sz="2000" dirty="0" smtClean="0">
                <a:latin typeface="+mn-lt"/>
              </a:rPr>
              <a:t>pozitív foglalkoztatási és szociális („szénprogram”) hatás</a:t>
            </a:r>
            <a:endParaRPr lang="hu-HU" sz="2000" b="1" dirty="0">
              <a:latin typeface="+mn-lt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-18256" y="5313982"/>
            <a:ext cx="91622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latin typeface="+mn-lt"/>
              </a:rPr>
              <a:t>Ehhez ki kell dolgozni a megfelelő környezetvédelmi feltételrendszert!</a:t>
            </a:r>
          </a:p>
          <a:p>
            <a:pPr algn="ctr"/>
            <a:endParaRPr lang="hu-HU" sz="2000" dirty="0" smtClean="0">
              <a:latin typeface="+mn-lt"/>
            </a:endParaRPr>
          </a:p>
          <a:p>
            <a:pPr algn="ctr"/>
            <a:r>
              <a:rPr lang="hu-HU" sz="2000" dirty="0" smtClean="0">
                <a:latin typeface="+mn-lt"/>
              </a:rPr>
              <a:t>Feltétele </a:t>
            </a:r>
            <a:r>
              <a:rPr lang="hu-HU" sz="2000" dirty="0">
                <a:latin typeface="+mn-lt"/>
              </a:rPr>
              <a:t>a </a:t>
            </a:r>
            <a:r>
              <a:rPr lang="hu-HU" sz="2000" dirty="0" smtClean="0">
                <a:latin typeface="+mn-lt"/>
              </a:rPr>
              <a:t>fenntarthatósági </a:t>
            </a:r>
            <a:r>
              <a:rPr lang="hu-HU" sz="2000" dirty="0">
                <a:latin typeface="+mn-lt"/>
              </a:rPr>
              <a:t>és ÜHG </a:t>
            </a:r>
            <a:r>
              <a:rPr lang="hu-HU" sz="2000" dirty="0" smtClean="0">
                <a:latin typeface="+mn-lt"/>
              </a:rPr>
              <a:t>kibocsátási kritériumoknak </a:t>
            </a:r>
            <a:r>
              <a:rPr lang="hu-HU" sz="2000" dirty="0">
                <a:latin typeface="+mn-lt"/>
              </a:rPr>
              <a:t>való </a:t>
            </a:r>
            <a:r>
              <a:rPr lang="hu-HU" sz="2000" dirty="0" smtClean="0">
                <a:latin typeface="+mn-lt"/>
              </a:rPr>
              <a:t>megfelelés!</a:t>
            </a:r>
            <a:endParaRPr lang="hu-HU" sz="2000" dirty="0">
              <a:latin typeface="+mn-lt"/>
            </a:endParaRPr>
          </a:p>
        </p:txBody>
      </p:sp>
      <p:pic>
        <p:nvPicPr>
          <p:cNvPr id="7" name="Picture 4" descr="Természetvéd_Bors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622" y="2492896"/>
            <a:ext cx="326528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263887" y="4715852"/>
            <a:ext cx="3340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latin typeface="+mn-lt"/>
              </a:rPr>
              <a:t>Természetvédelmi lefedettség (%)</a:t>
            </a:r>
            <a:endParaRPr lang="en-US" dirty="0">
              <a:latin typeface="+mn-lt"/>
            </a:endParaRPr>
          </a:p>
        </p:txBody>
      </p:sp>
      <p:pic>
        <p:nvPicPr>
          <p:cNvPr id="9" name="Picture 3" descr="Telepvast_Bors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506082"/>
            <a:ext cx="3246597" cy="229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églalap 9"/>
          <p:cNvSpPr/>
          <p:nvPr/>
        </p:nvSpPr>
        <p:spPr>
          <a:xfrm>
            <a:off x="5830282" y="4715852"/>
            <a:ext cx="1960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latin typeface="+mn-lt"/>
              </a:rPr>
              <a:t>Telepvastagság (m)</a:t>
            </a:r>
            <a:endParaRPr lang="en-US" dirty="0">
              <a:latin typeface="+mn-lt"/>
            </a:endParaRPr>
          </a:p>
        </p:txBody>
      </p:sp>
      <p:sp>
        <p:nvSpPr>
          <p:cNvPr id="11" name="Subtitle 4"/>
          <p:cNvSpPr txBox="1">
            <a:spLocks/>
          </p:cNvSpPr>
          <p:nvPr/>
        </p:nvSpPr>
        <p:spPr bwMode="auto">
          <a:xfrm>
            <a:off x="309422" y="5025950"/>
            <a:ext cx="3398481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sz="1200" dirty="0" smtClean="0"/>
              <a:t>Forrás: MFGI</a:t>
            </a: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Subtitle 4"/>
          <p:cNvSpPr txBox="1">
            <a:spLocks/>
          </p:cNvSpPr>
          <p:nvPr/>
        </p:nvSpPr>
        <p:spPr bwMode="auto">
          <a:xfrm>
            <a:off x="5476984" y="5013176"/>
            <a:ext cx="302433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sz="1200" dirty="0" smtClean="0"/>
              <a:t>Forrás: MFGI</a:t>
            </a: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_3_abra_ujszin_kibuvas"/>
          <p:cNvPicPr>
            <a:picLocks noChangeAspect="1" noChangeArrowheads="1"/>
          </p:cNvPicPr>
          <p:nvPr/>
        </p:nvPicPr>
        <p:blipFill>
          <a:blip r:embed="rId3" cstate="print"/>
          <a:srcRect l="2833" t="4169" r="3643" b="4112"/>
          <a:stretch>
            <a:fillRect/>
          </a:stretch>
        </p:blipFill>
        <p:spPr bwMode="auto">
          <a:xfrm>
            <a:off x="4499992" y="3356992"/>
            <a:ext cx="460851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0" y="1700808"/>
            <a:ext cx="9144000" cy="22744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hu-HU" b="1" dirty="0">
                <a:solidFill>
                  <a:srgbClr val="C00000"/>
                </a:solidFill>
                <a:cs typeface="Arial" pitchFamily="34" charset="0"/>
              </a:rPr>
              <a:t>A Nemzeti Megújuló Energia Hasznosítási Cselekvési Terv szerint megduplázódhat a </a:t>
            </a:r>
            <a:r>
              <a:rPr lang="hu-HU" b="1" dirty="0" err="1">
                <a:solidFill>
                  <a:srgbClr val="C00000"/>
                </a:solidFill>
                <a:cs typeface="Arial" pitchFamily="34" charset="0"/>
              </a:rPr>
              <a:t>geotermális</a:t>
            </a:r>
            <a:r>
              <a:rPr lang="hu-HU" b="1" dirty="0">
                <a:solidFill>
                  <a:srgbClr val="C00000"/>
                </a:solidFill>
                <a:cs typeface="Arial" pitchFamily="34" charset="0"/>
              </a:rPr>
              <a:t> energia primerenergia részesedése – 4,5 </a:t>
            </a:r>
            <a:r>
              <a:rPr lang="hu-HU" b="1" dirty="0" err="1">
                <a:solidFill>
                  <a:srgbClr val="C00000"/>
                </a:solidFill>
                <a:cs typeface="Arial" pitchFamily="34" charset="0"/>
              </a:rPr>
              <a:t>PJ-ról</a:t>
            </a:r>
            <a:r>
              <a:rPr lang="hu-HU" b="1" dirty="0">
                <a:solidFill>
                  <a:srgbClr val="C00000"/>
                </a:solidFill>
                <a:cs typeface="Arial" pitchFamily="34" charset="0"/>
              </a:rPr>
              <a:t> – 9,0 </a:t>
            </a:r>
            <a:r>
              <a:rPr lang="hu-HU" b="1" dirty="0" err="1">
                <a:solidFill>
                  <a:srgbClr val="C00000"/>
                </a:solidFill>
                <a:cs typeface="Arial" pitchFamily="34" charset="0"/>
              </a:rPr>
              <a:t>PJ-ra</a:t>
            </a:r>
            <a:r>
              <a:rPr lang="hu-HU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hu-HU" b="1" dirty="0" smtClean="0">
                <a:solidFill>
                  <a:srgbClr val="C00000"/>
                </a:solidFill>
                <a:cs typeface="Arial" pitchFamily="34" charset="0"/>
              </a:rPr>
              <a:t>2020-ra </a:t>
            </a:r>
            <a:endParaRPr lang="hu-HU" b="1" dirty="0">
              <a:solidFill>
                <a:srgbClr val="C0000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hu-HU" dirty="0" smtClean="0">
              <a:latin typeface="+mn-lt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hu-HU" sz="2000" b="1" dirty="0">
                <a:latin typeface="+mn-lt"/>
                <a:cs typeface="Arial" pitchFamily="34" charset="0"/>
              </a:rPr>
              <a:t>T</a:t>
            </a:r>
            <a:r>
              <a:rPr lang="hu-HU" sz="2000" b="1" dirty="0" smtClean="0">
                <a:latin typeface="+mn-lt"/>
                <a:cs typeface="Arial" pitchFamily="34" charset="0"/>
              </a:rPr>
              <a:t>öbb mint háromszorosára nőhet a geotermikus energia fűtési célú hasznosítása</a:t>
            </a:r>
            <a:r>
              <a:rPr lang="hu-HU" sz="2000" dirty="0">
                <a:latin typeface="+mn-lt"/>
                <a:cs typeface="Arial" pitchFamily="34" charset="0"/>
              </a:rPr>
              <a:t> </a:t>
            </a:r>
            <a:r>
              <a:rPr lang="hu-HU" sz="2000" b="1" dirty="0" smtClean="0">
                <a:latin typeface="+mn-lt"/>
                <a:cs typeface="Arial" pitchFamily="34" charset="0"/>
              </a:rPr>
              <a:t>2020-ig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hu-HU" sz="2000" b="1" dirty="0" smtClean="0">
                <a:latin typeface="+mn-lt"/>
                <a:cs typeface="Arial" pitchFamily="34" charset="0"/>
              </a:rPr>
              <a:t>A </a:t>
            </a:r>
            <a:r>
              <a:rPr lang="hu-HU" sz="2000" b="1" dirty="0" err="1" smtClean="0">
                <a:latin typeface="+mn-lt"/>
                <a:cs typeface="Arial" pitchFamily="34" charset="0"/>
              </a:rPr>
              <a:t>geotermális</a:t>
            </a:r>
            <a:r>
              <a:rPr lang="hu-HU" sz="2000" b="1" dirty="0" smtClean="0">
                <a:latin typeface="+mn-lt"/>
                <a:cs typeface="Arial" pitchFamily="34" charset="0"/>
              </a:rPr>
              <a:t> villamosenergia-termelés elvileg lehetséges</a:t>
            </a:r>
            <a:r>
              <a:rPr lang="hu-HU" sz="2000" dirty="0" smtClean="0">
                <a:latin typeface="+mn-lt"/>
                <a:cs typeface="Arial" pitchFamily="34" charset="0"/>
              </a:rPr>
              <a:t>, azonban a technológiai fejlesztés (például EGS)  további K+F-et igényel!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1691680" y="1094934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000" b="1" dirty="0" err="1" smtClean="0">
                <a:solidFill>
                  <a:srgbClr val="948A54"/>
                </a:solidFill>
                <a:latin typeface="+mn-lt"/>
                <a:ea typeface="+mj-ea"/>
                <a:cs typeface="Times New Roman" pitchFamily="18" charset="0"/>
              </a:rPr>
              <a:t>Geotermia</a:t>
            </a:r>
            <a:endParaRPr lang="hu-HU" sz="3000" b="1" dirty="0" smtClean="0">
              <a:solidFill>
                <a:srgbClr val="948A54"/>
              </a:solidFill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Tartalom helye 3"/>
          <p:cNvSpPr>
            <a:spLocks noGrp="1"/>
          </p:cNvSpPr>
          <p:nvPr>
            <p:ph idx="13"/>
          </p:nvPr>
        </p:nvSpPr>
        <p:spPr>
          <a:xfrm>
            <a:off x="45346" y="4149079"/>
            <a:ext cx="4536504" cy="1296145"/>
          </a:xfrm>
        </p:spPr>
        <p:txBody>
          <a:bodyPr>
            <a:noAutofit/>
          </a:bodyPr>
          <a:lstStyle/>
          <a:p>
            <a:pPr marL="1077913">
              <a:buFont typeface="Wingdings" pitchFamily="2" charset="2"/>
              <a:buChar char="§"/>
            </a:pPr>
            <a:r>
              <a:rPr lang="hu-HU" sz="2000" dirty="0" smtClean="0">
                <a:solidFill>
                  <a:srgbClr val="FF0000"/>
                </a:solidFill>
                <a:latin typeface="+mn-lt"/>
                <a:cs typeface="Arial" charset="0"/>
              </a:rPr>
              <a:t>Környezetvédelmi kérdések? Vízbázis védelem?</a:t>
            </a:r>
          </a:p>
          <a:p>
            <a:pPr marL="1077913">
              <a:buFont typeface="Wingdings" pitchFamily="2" charset="2"/>
              <a:buChar char="§"/>
            </a:pPr>
            <a:r>
              <a:rPr lang="hu-HU" sz="2000" dirty="0" smtClean="0">
                <a:solidFill>
                  <a:srgbClr val="FF0000"/>
                </a:solidFill>
                <a:latin typeface="+mn-lt"/>
                <a:cs typeface="Arial" charset="0"/>
              </a:rPr>
              <a:t>Jogi szabályozás? Megfelelő ösztönzés?</a:t>
            </a:r>
            <a:endParaRPr lang="hu-HU" sz="2000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12" name="Subtitle 4"/>
          <p:cNvSpPr txBox="1">
            <a:spLocks/>
          </p:cNvSpPr>
          <p:nvPr/>
        </p:nvSpPr>
        <p:spPr bwMode="auto">
          <a:xfrm>
            <a:off x="5796136" y="6525344"/>
            <a:ext cx="302433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sz="1200" dirty="0" smtClean="0"/>
              <a:t>Forrás: MFGI</a:t>
            </a: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2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1285875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Arial" pitchFamily="34" charset="0"/>
                <a:cs typeface="Arial" pitchFamily="34" charset="0"/>
              </a:rPr>
              <a:t>Hasadóanyagok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0" y="167351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Az 1954–1997 között működött Pécsi uránbánya 16,4 millió tonna uránércet (20672 </a:t>
            </a:r>
            <a:r>
              <a:rPr lang="hu-HU" sz="2000" dirty="0"/>
              <a:t>tonna fém </a:t>
            </a:r>
            <a:r>
              <a:rPr lang="hu-HU" sz="2000" dirty="0" smtClean="0"/>
              <a:t>uránt) szolgáltatott.. A bezáráskor visszahagyott, megkutatott földtani ércvagyon ennél még számottevően több, 26,8 millió tonna érc (31373 tonna fém urán).</a:t>
            </a:r>
            <a:endParaRPr lang="hu-HU" sz="2000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-36512" y="543767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/>
              <a:t>Magyarország elköteleződése az atomenergia, mint fenntartható (klímabarát) és versenyképes, energiatermelés mellett indokolja a hasadóanyagok bányászatának és a kiégett fűtőelemek tárolásának vizsgálatát! </a:t>
            </a:r>
            <a:endParaRPr lang="hu-HU" sz="2000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2"/>
          <a:stretch/>
        </p:blipFill>
        <p:spPr>
          <a:xfrm>
            <a:off x="2699792" y="2764125"/>
            <a:ext cx="4437112" cy="26090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488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46515" y="1124744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bg2">
                    <a:lumMod val="50000"/>
                  </a:schemeClr>
                </a:solidFill>
              </a:rPr>
              <a:t>Építőipari és egyéb szilárd ásványi nyersanyagok bányászata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367632" y="2016744"/>
            <a:ext cx="8424936" cy="15081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(</a:t>
            </a:r>
            <a:r>
              <a:rPr lang="hu-HU" sz="2000" b="1" dirty="0"/>
              <a:t>kő, kavics, homok, agyag, gipsz, perlit, talkum, stb</a:t>
            </a:r>
            <a:r>
              <a:rPr lang="hu-HU" dirty="0" smtClean="0"/>
              <a:t>.)</a:t>
            </a:r>
            <a:endParaRPr lang="hu-HU" dirty="0"/>
          </a:p>
          <a:p>
            <a:endParaRPr lang="hu-HU" sz="800" dirty="0"/>
          </a:p>
          <a:p>
            <a:pPr algn="just"/>
            <a:r>
              <a:rPr lang="hu-HU" dirty="0" smtClean="0"/>
              <a:t>• A 822 külszíni és a 3 földalatti bányából 620-ban folyt kitermelés 2010-ben </a:t>
            </a:r>
          </a:p>
          <a:p>
            <a:pPr algn="just"/>
            <a:endParaRPr lang="hu-HU" sz="800" dirty="0"/>
          </a:p>
          <a:p>
            <a:pPr algn="just"/>
            <a:r>
              <a:rPr lang="hu-HU" sz="2000" dirty="0"/>
              <a:t>• </a:t>
            </a:r>
            <a:r>
              <a:rPr lang="hu-HU" dirty="0" smtClean="0"/>
              <a:t>A </a:t>
            </a:r>
            <a:r>
              <a:rPr lang="hu-HU" dirty="0"/>
              <a:t>nyersanyagtermelés 1998-tól  2005-ig jelentősen növekedett (+ 55 </a:t>
            </a:r>
            <a:r>
              <a:rPr lang="hu-HU" dirty="0" smtClean="0"/>
              <a:t>%), </a:t>
            </a:r>
            <a:r>
              <a:rPr lang="hu-HU" dirty="0"/>
              <a:t>e</a:t>
            </a:r>
            <a:r>
              <a:rPr lang="hu-HU" dirty="0" smtClean="0"/>
              <a:t>zt </a:t>
            </a:r>
            <a:r>
              <a:rPr lang="hu-HU" dirty="0"/>
              <a:t>követően </a:t>
            </a:r>
            <a:r>
              <a:rPr lang="hu-HU" dirty="0" smtClean="0"/>
              <a:t>folyamatosan </a:t>
            </a:r>
            <a:r>
              <a:rPr lang="hu-HU" dirty="0"/>
              <a:t>csökkent a termelés. </a:t>
            </a:r>
            <a:endParaRPr lang="hu-HU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955" y="3429000"/>
            <a:ext cx="3776231" cy="282462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51520" y="4365104"/>
            <a:ext cx="4700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/>
              <a:t>Van remény azonban az újbóli növekedésre. A 2013-tól esedékes vasúti fejlesztések – a </a:t>
            </a:r>
            <a:r>
              <a:rPr lang="hu-HU" i="1" dirty="0" smtClean="0"/>
              <a:t>szállítási </a:t>
            </a:r>
            <a:r>
              <a:rPr lang="hu-HU" i="1" dirty="0"/>
              <a:t>sebesség növelésére irányuló </a:t>
            </a:r>
            <a:r>
              <a:rPr lang="hu-HU" i="1" dirty="0" smtClean="0"/>
              <a:t>cél-kitűzések </a:t>
            </a:r>
            <a:r>
              <a:rPr lang="hu-HU" i="1" dirty="0"/>
              <a:t>megvalósítása – a </a:t>
            </a:r>
            <a:r>
              <a:rPr lang="hu-HU" i="1" dirty="0" smtClean="0"/>
              <a:t>korábbiaknál </a:t>
            </a:r>
            <a:r>
              <a:rPr lang="hu-HU" i="1" dirty="0"/>
              <a:t>jóval teherbíróbb vasúti ágyazatot, ehhez pedig minőségi ágyazati kövek kitermelését teszik szükségessé</a:t>
            </a:r>
            <a:r>
              <a:rPr lang="hu-HU" i="1" dirty="0" smtClean="0"/>
              <a:t>.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86743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75656" y="111023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Összefoglalás</a:t>
            </a:r>
            <a:endParaRPr lang="hu-H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613702"/>
            <a:ext cx="8496944" cy="51706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/>
              <a:t>A Nemzeti Energiastratégia megvalósításáról szóló 77/2011 (X.14.) sz. </a:t>
            </a:r>
            <a:r>
              <a:rPr lang="hu-HU" dirty="0" err="1" smtClean="0"/>
              <a:t>Ogy</a:t>
            </a:r>
            <a:r>
              <a:rPr lang="hu-HU" dirty="0" smtClean="0"/>
              <a:t> határozat végrehajtásához:</a:t>
            </a:r>
          </a:p>
          <a:p>
            <a:pPr algn="just"/>
            <a:endParaRPr lang="hu-HU" sz="800" dirty="0"/>
          </a:p>
          <a:p>
            <a:pPr algn="just"/>
            <a:r>
              <a:rPr lang="hu-HU" dirty="0" smtClean="0"/>
              <a:t>1.)  </a:t>
            </a:r>
            <a:r>
              <a:rPr lang="hu-HU" dirty="0"/>
              <a:t>S</a:t>
            </a:r>
            <a:r>
              <a:rPr lang="hu-HU" dirty="0" smtClean="0"/>
              <a:t>zükséges </a:t>
            </a:r>
            <a:r>
              <a:rPr lang="hu-HU" dirty="0"/>
              <a:t>a</a:t>
            </a:r>
            <a:r>
              <a:rPr lang="hu-HU" b="1" dirty="0"/>
              <a:t> Nemzeti Energiahatékonysági Cselekvési Terv felülvizsgálata </a:t>
            </a:r>
          </a:p>
          <a:p>
            <a:pPr algn="just"/>
            <a:endParaRPr lang="hu-HU" sz="800" dirty="0" smtClean="0"/>
          </a:p>
          <a:p>
            <a:pPr lvl="0" algn="just"/>
            <a:r>
              <a:rPr lang="hu-HU" dirty="0" smtClean="0">
                <a:latin typeface="Arial" pitchFamily="34" charset="0"/>
                <a:cs typeface="Arial" pitchFamily="34" charset="0"/>
              </a:rPr>
              <a:t>2.) Szükséges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Nemzeti Épületenergetikai Stratégia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készítése, amely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folyamatban van</a:t>
            </a:r>
          </a:p>
          <a:p>
            <a:pPr algn="just"/>
            <a:endParaRPr lang="hu-HU" sz="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hu-HU" dirty="0" smtClean="0">
                <a:latin typeface="Arial" pitchFamily="34" charset="0"/>
                <a:cs typeface="Arial" pitchFamily="34" charset="0"/>
              </a:rPr>
              <a:t>3.)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Készülnek a kapcsolódó cselekvési tervek </a:t>
            </a:r>
          </a:p>
          <a:p>
            <a:pPr marL="285750" indent="-285750" algn="just">
              <a:buFontTx/>
              <a:buChar char="-"/>
            </a:pPr>
            <a:r>
              <a:rPr lang="hu-HU" i="1" u="sng" dirty="0" smtClean="0">
                <a:latin typeface="Arial" pitchFamily="34" charset="0"/>
                <a:cs typeface="Arial" pitchFamily="34" charset="0"/>
              </a:rPr>
              <a:t>Távhőfejlesztési </a:t>
            </a:r>
            <a:r>
              <a:rPr lang="hu-HU" i="1" u="sng" dirty="0">
                <a:latin typeface="Arial" pitchFamily="34" charset="0"/>
                <a:cs typeface="Arial" pitchFamily="34" charset="0"/>
              </a:rPr>
              <a:t>Cselekvési </a:t>
            </a:r>
            <a:r>
              <a:rPr lang="hu-HU" i="1" u="sng" dirty="0" smtClean="0">
                <a:latin typeface="Arial" pitchFamily="34" charset="0"/>
                <a:cs typeface="Arial" pitchFamily="34" charset="0"/>
              </a:rPr>
              <a:t>Terv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hu-H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célja: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a modern, zöld, klímabarát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távhő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szolgálatás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létrehozása;</a:t>
            </a:r>
          </a:p>
          <a:p>
            <a:pPr marL="285750" indent="-285750" algn="just">
              <a:buFontTx/>
              <a:buChar char="-"/>
            </a:pPr>
            <a:r>
              <a:rPr lang="hu-HU" i="1" u="sng" dirty="0" err="1" smtClean="0">
                <a:latin typeface="Arial" pitchFamily="34" charset="0"/>
                <a:cs typeface="Arial" pitchFamily="34" charset="0"/>
              </a:rPr>
              <a:t>Erőműfejlesztési</a:t>
            </a:r>
            <a:r>
              <a:rPr lang="hu-HU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i="1" u="sng" dirty="0">
                <a:latin typeface="Arial" pitchFamily="34" charset="0"/>
                <a:cs typeface="Arial" pitchFamily="34" charset="0"/>
              </a:rPr>
              <a:t>Cselekvési </a:t>
            </a:r>
            <a:r>
              <a:rPr lang="hu-HU" i="1" u="sng" dirty="0" smtClean="0">
                <a:latin typeface="Arial" pitchFamily="34" charset="0"/>
                <a:cs typeface="Arial" pitchFamily="34" charset="0"/>
              </a:rPr>
              <a:t>Terv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hu-H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célja: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az Energiastratégia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atom-szén-zöld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forgatókönyvéhez és az EU elvárásokhoz illeszkedő kapacitásfejlesztési útiterv felrajzolása, valamint a kapacitásfejlesztés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monitoringja</a:t>
            </a:r>
            <a:r>
              <a:rPr lang="hu-HU" dirty="0">
                <a:latin typeface="Arial" pitchFamily="34" charset="0"/>
                <a:cs typeface="Arial" pitchFamily="34" charset="0"/>
              </a:rPr>
              <a:t>;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hu-HU" i="1" u="sng" dirty="0" smtClean="0">
                <a:latin typeface="Arial" pitchFamily="34" charset="0"/>
                <a:cs typeface="Arial" pitchFamily="34" charset="0"/>
              </a:rPr>
              <a:t>Ásványvagyon és Készlethasznosítási Cselekvési Terv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hu-H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célja: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az ásvány-  és kőzet tartalékok legújabb módszerekkel való újraértékelése, különös tekintettel, a konvencionális és nem-konvencionális fosszilis energiahordozókra, a ritka földfémekre, a színesfémekre, valamint az építőiparban hasznosítható kavics- és kő készletekre;</a:t>
            </a:r>
            <a:endParaRPr lang="hu-HU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9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Budapest_Night_Parlament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Szövegdoboz 4"/>
          <p:cNvSpPr txBox="1"/>
          <p:nvPr/>
        </p:nvSpPr>
        <p:spPr>
          <a:xfrm>
            <a:off x="1619672" y="3989988"/>
            <a:ext cx="604867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bg1"/>
                </a:solidFill>
              </a:rPr>
              <a:t>Köszönöm a figyelmet!</a:t>
            </a:r>
          </a:p>
          <a:p>
            <a:pPr algn="ctr"/>
            <a:endParaRPr lang="hu-HU" sz="3200" b="1" dirty="0" smtClean="0">
              <a:solidFill>
                <a:schemeClr val="bg1"/>
              </a:solidFill>
            </a:endParaRP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 </a:t>
            </a:r>
            <a:r>
              <a:rPr lang="hu-HU" sz="2000" b="1" dirty="0" err="1" smtClean="0">
                <a:solidFill>
                  <a:schemeClr val="bg1"/>
                </a:solidFill>
              </a:rPr>
              <a:t>otto.toldi</a:t>
            </a:r>
            <a:r>
              <a:rPr lang="hu-HU" sz="2000" b="1" dirty="0" smtClean="0">
                <a:solidFill>
                  <a:schemeClr val="bg1"/>
                </a:solidFill>
              </a:rPr>
              <a:t>@</a:t>
            </a:r>
            <a:r>
              <a:rPr lang="hu-HU" sz="2000" b="1" dirty="0" err="1" smtClean="0">
                <a:solidFill>
                  <a:schemeClr val="bg1"/>
                </a:solidFill>
              </a:rPr>
              <a:t>nfm.gov.hu</a:t>
            </a:r>
            <a:endParaRPr lang="hu-HU" sz="2000" b="1" dirty="0" smtClean="0">
              <a:solidFill>
                <a:schemeClr val="bg1"/>
              </a:solidFill>
            </a:endParaRPr>
          </a:p>
          <a:p>
            <a:pPr algn="ctr"/>
            <a:endParaRPr lang="hu-H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60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loldala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NFM_prezi_magyar</Template>
  <TotalTime>7076</TotalTime>
  <Words>5101</Words>
  <Application>Microsoft Office PowerPoint</Application>
  <PresentationFormat>Diavetítés a képernyőre (4:3 oldalarány)</PresentationFormat>
  <Paragraphs>430</Paragraphs>
  <Slides>34</Slides>
  <Notes>34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34</vt:i4>
      </vt:variant>
    </vt:vector>
  </HeadingPairs>
  <TitlesOfParts>
    <vt:vector size="36" baseType="lpstr">
      <vt:lpstr>Office-téma</vt:lpstr>
      <vt:lpstr>Beloldalak</vt:lpstr>
      <vt:lpstr>PowerPoint bemutató</vt:lpstr>
      <vt:lpstr>Tartalom</vt:lpstr>
      <vt:lpstr>PowerPoint bemutató</vt:lpstr>
      <vt:lpstr>PowerPoint bemutató</vt:lpstr>
      <vt:lpstr>PowerPoint bemutató</vt:lpstr>
      <vt:lpstr>EU energiamix trend</vt:lpstr>
      <vt:lpstr>Magyarország energetikai helyzetképe</vt:lpstr>
      <vt:lpstr>PowerPoint bemutató</vt:lpstr>
      <vt:lpstr>PowerPoint bemutató</vt:lpstr>
      <vt:lpstr>Nemzeti Energiastratégia keretrendszer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 cselekvési terv tartalomjegyzéke</vt:lpstr>
      <vt:lpstr>PowerPoint bemutató</vt:lpstr>
      <vt:lpstr>PowerPoint bemutató</vt:lpstr>
      <vt:lpstr>Eltérő jövőképek </vt:lpstr>
      <vt:lpstr>Cselekvési terv a hazai ásványvagyon készletgazdálkodásáról és hasznosításáról</vt:lpstr>
      <vt:lpstr>A cselekvési terv célrendszere</vt:lpstr>
      <vt:lpstr>A cselekvési terv által átfogott területek</vt:lpstr>
      <vt:lpstr>Szénhidrogének</vt:lpstr>
      <vt:lpstr>PowerPoint bemutató</vt:lpstr>
      <vt:lpstr>PowerPoint bemutató</vt:lpstr>
      <vt:lpstr>PowerPoint bemutató</vt:lpstr>
      <vt:lpstr>Hasadóanyagok</vt:lpstr>
      <vt:lpstr>PowerPoint bemutató</vt:lpstr>
      <vt:lpstr>PowerPoint bemutató</vt:lpstr>
      <vt:lpstr>PowerPoint bemutató</vt:lpstr>
    </vt:vector>
  </TitlesOfParts>
  <Company>Szemzene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SzemZene</dc:creator>
  <cp:lastModifiedBy>Toldi Ottó dr.</cp:lastModifiedBy>
  <cp:revision>925</cp:revision>
  <cp:lastPrinted>2012-10-19T09:16:20Z</cp:lastPrinted>
  <dcterms:created xsi:type="dcterms:W3CDTF">2010-12-13T14:28:53Z</dcterms:created>
  <dcterms:modified xsi:type="dcterms:W3CDTF">2012-11-15T07:57:05Z</dcterms:modified>
</cp:coreProperties>
</file>